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88" r:id="rId3"/>
    <p:sldMasterId id="2147483691" r:id="rId4"/>
    <p:sldMasterId id="2147483704" r:id="rId5"/>
    <p:sldMasterId id="2147483707" r:id="rId6"/>
  </p:sldMasterIdLst>
  <p:notesMasterIdLst>
    <p:notesMasterId r:id="rId46"/>
  </p:notesMasterIdLst>
  <p:handoutMasterIdLst>
    <p:handoutMasterId r:id="rId47"/>
  </p:handoutMasterIdLst>
  <p:sldIdLst>
    <p:sldId id="306" r:id="rId7"/>
    <p:sldId id="365" r:id="rId8"/>
    <p:sldId id="407" r:id="rId9"/>
    <p:sldId id="363" r:id="rId10"/>
    <p:sldId id="372" r:id="rId11"/>
    <p:sldId id="373" r:id="rId12"/>
    <p:sldId id="376" r:id="rId13"/>
    <p:sldId id="375" r:id="rId14"/>
    <p:sldId id="374" r:id="rId15"/>
    <p:sldId id="325" r:id="rId16"/>
    <p:sldId id="379" r:id="rId17"/>
    <p:sldId id="380" r:id="rId18"/>
    <p:sldId id="381" r:id="rId19"/>
    <p:sldId id="383" r:id="rId20"/>
    <p:sldId id="392" r:id="rId21"/>
    <p:sldId id="393" r:id="rId22"/>
    <p:sldId id="394" r:id="rId23"/>
    <p:sldId id="397" r:id="rId24"/>
    <p:sldId id="410" r:id="rId25"/>
    <p:sldId id="408" r:id="rId26"/>
    <p:sldId id="409" r:id="rId27"/>
    <p:sldId id="399" r:id="rId28"/>
    <p:sldId id="411" r:id="rId29"/>
    <p:sldId id="412" r:id="rId30"/>
    <p:sldId id="413" r:id="rId31"/>
    <p:sldId id="414" r:id="rId32"/>
    <p:sldId id="415" r:id="rId33"/>
    <p:sldId id="416" r:id="rId34"/>
    <p:sldId id="417" r:id="rId35"/>
    <p:sldId id="418" r:id="rId36"/>
    <p:sldId id="419" r:id="rId37"/>
    <p:sldId id="420" r:id="rId38"/>
    <p:sldId id="421" r:id="rId39"/>
    <p:sldId id="422" r:id="rId40"/>
    <p:sldId id="423" r:id="rId41"/>
    <p:sldId id="424" r:id="rId42"/>
    <p:sldId id="425" r:id="rId43"/>
    <p:sldId id="426" r:id="rId44"/>
    <p:sldId id="313" r:id="rId45"/>
  </p:sldIdLst>
  <p:sldSz cx="9144000" cy="6858000" type="screen4x3"/>
  <p:notesSz cx="6797675" cy="9926638"/>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M + INDEX" id="{F33353D4-221B-42C8-827B-7D4BC0146F25}">
          <p14:sldIdLst>
            <p14:sldId id="306"/>
          </p14:sldIdLst>
        </p14:section>
        <p14:section name="INTRO ANTECEDENTS" id="{355732B5-DFB3-419A-973D-8B86F8025B96}">
          <p14:sldIdLst>
            <p14:sldId id="365"/>
            <p14:sldId id="407"/>
            <p14:sldId id="363"/>
            <p14:sldId id="372"/>
            <p14:sldId id="373"/>
            <p14:sldId id="376"/>
            <p14:sldId id="375"/>
            <p14:sldId id="374"/>
            <p14:sldId id="325"/>
            <p14:sldId id="379"/>
            <p14:sldId id="380"/>
            <p14:sldId id="381"/>
            <p14:sldId id="383"/>
            <p14:sldId id="392"/>
            <p14:sldId id="393"/>
            <p14:sldId id="394"/>
            <p14:sldId id="397"/>
            <p14:sldId id="410"/>
            <p14:sldId id="408"/>
            <p14:sldId id="409"/>
            <p14:sldId id="399"/>
            <p14:sldId id="411"/>
            <p14:sldId id="412"/>
            <p14:sldId id="413"/>
            <p14:sldId id="414"/>
            <p14:sldId id="415"/>
            <p14:sldId id="416"/>
            <p14:sldId id="417"/>
            <p14:sldId id="418"/>
            <p14:sldId id="419"/>
            <p14:sldId id="420"/>
            <p14:sldId id="421"/>
            <p14:sldId id="422"/>
            <p14:sldId id="423"/>
            <p14:sldId id="424"/>
            <p14:sldId id="425"/>
            <p14:sldId id="426"/>
          </p14:sldIdLst>
        </p14:section>
        <p14:section name="RESILIENCIA BCN" id="{7ED99B48-5DD4-4E10-B5FC-234691141384}">
          <p14:sldIdLst/>
        </p14:section>
        <p14:section name="PROJECTES" id="{252C5EC0-AE90-493A-88B9-DE92DB894A12}">
          <p14:sldIdLst/>
        </p14:section>
        <p14:section name="ESTRATÈGIA" id="{DB463703-EC33-486C-B49E-8B8DD31BA42D}">
          <p14:sldIdLst>
            <p14:sldId id="31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66FF"/>
    <a:srgbClr val="ECF0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 mitjà 2 - èmfasi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ense estil ni q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 amb tema 1 - èmfasi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Estil mitjà 3 - èmfasi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9543" autoAdjust="0"/>
  </p:normalViewPr>
  <p:slideViewPr>
    <p:cSldViewPr showGuides="1">
      <p:cViewPr varScale="1">
        <p:scale>
          <a:sx n="44" d="100"/>
          <a:sy n="44" d="100"/>
        </p:scale>
        <p:origin x="-3564" y="-96"/>
      </p:cViewPr>
      <p:guideLst>
        <p:guide orient="horz" pos="2115"/>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70" d="100"/>
          <a:sy n="70" d="100"/>
        </p:scale>
        <p:origin x="-2814"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DF00E5-BA65-4CA8-B694-EF0242D3416E}" type="doc">
      <dgm:prSet loTypeId="urn:microsoft.com/office/officeart/2005/8/layout/process2" loCatId="process" qsTypeId="urn:microsoft.com/office/officeart/2005/8/quickstyle/simple1" qsCatId="simple" csTypeId="urn:microsoft.com/office/officeart/2005/8/colors/accent1_2" csCatId="accent1" phldr="1"/>
      <dgm:spPr/>
    </dgm:pt>
    <dgm:pt modelId="{90EC1F62-FFDB-49A8-8AEA-177A30110F3D}">
      <dgm:prSet phldrT="[Text]"/>
      <dgm:spPr>
        <a:solidFill>
          <a:srgbClr val="A79C92"/>
        </a:solidFill>
      </dgm:spPr>
      <dgm:t>
        <a:bodyPr/>
        <a:lstStyle/>
        <a:p>
          <a:r>
            <a:rPr lang="ca-ES" noProof="0" dirty="0"/>
            <a:t>Fase 1. </a:t>
          </a:r>
          <a:r>
            <a:rPr lang="ca-ES" noProof="0" dirty="0" err="1" smtClean="0"/>
            <a:t>Presentation</a:t>
          </a:r>
          <a:r>
            <a:rPr lang="ca-ES" noProof="0" dirty="0" smtClean="0"/>
            <a:t> </a:t>
          </a:r>
          <a:endParaRPr lang="ca-ES" noProof="0" dirty="0"/>
        </a:p>
      </dgm:t>
    </dgm:pt>
    <dgm:pt modelId="{976EF70C-8399-4114-9399-0E07AAF1F462}" type="parTrans" cxnId="{68BC1B1D-949C-4043-BC07-D4ED62FDB16A}">
      <dgm:prSet/>
      <dgm:spPr/>
      <dgm:t>
        <a:bodyPr/>
        <a:lstStyle/>
        <a:p>
          <a:endParaRPr lang="ca-ES" noProof="0"/>
        </a:p>
      </dgm:t>
    </dgm:pt>
    <dgm:pt modelId="{11EEE196-7D88-4813-9550-B7CEE223DAB5}" type="sibTrans" cxnId="{68BC1B1D-949C-4043-BC07-D4ED62FDB16A}">
      <dgm:prSet/>
      <dgm:spPr/>
      <dgm:t>
        <a:bodyPr/>
        <a:lstStyle/>
        <a:p>
          <a:endParaRPr lang="ca-ES" noProof="0"/>
        </a:p>
      </dgm:t>
    </dgm:pt>
    <dgm:pt modelId="{FFBD39A9-C082-4477-BBD7-0A6558CF41A6}">
      <dgm:prSet phldrT="[Text]"/>
      <dgm:spPr>
        <a:solidFill>
          <a:srgbClr val="00B1B2"/>
        </a:solidFill>
      </dgm:spPr>
      <dgm:t>
        <a:bodyPr/>
        <a:lstStyle/>
        <a:p>
          <a:r>
            <a:rPr lang="ca-ES" noProof="0" dirty="0"/>
            <a:t>Fase 2. </a:t>
          </a:r>
          <a:r>
            <a:rPr lang="ca-ES" noProof="0" dirty="0" err="1" smtClean="0"/>
            <a:t>Proposals</a:t>
          </a:r>
          <a:endParaRPr lang="ca-ES" noProof="0" dirty="0"/>
        </a:p>
      </dgm:t>
    </dgm:pt>
    <dgm:pt modelId="{7B00ED05-493E-40D1-A3DA-C6BB62DD0B24}" type="parTrans" cxnId="{4B479101-BC4D-4376-9245-38B8349DA83A}">
      <dgm:prSet/>
      <dgm:spPr/>
      <dgm:t>
        <a:bodyPr/>
        <a:lstStyle/>
        <a:p>
          <a:endParaRPr lang="ca-ES" noProof="0"/>
        </a:p>
      </dgm:t>
    </dgm:pt>
    <dgm:pt modelId="{CA1120E9-35CA-4E4B-94D9-ACB25D3C95CB}" type="sibTrans" cxnId="{4B479101-BC4D-4376-9245-38B8349DA83A}">
      <dgm:prSet/>
      <dgm:spPr/>
      <dgm:t>
        <a:bodyPr/>
        <a:lstStyle/>
        <a:p>
          <a:endParaRPr lang="ca-ES" noProof="0"/>
        </a:p>
      </dgm:t>
    </dgm:pt>
    <dgm:pt modelId="{C2A3C6E5-F716-451F-A1CF-822941DBA881}">
      <dgm:prSet phldrT="[Text]"/>
      <dgm:spPr>
        <a:solidFill>
          <a:srgbClr val="106E4B"/>
        </a:solidFill>
      </dgm:spPr>
      <dgm:t>
        <a:bodyPr/>
        <a:lstStyle/>
        <a:p>
          <a:r>
            <a:rPr lang="ca-ES" noProof="0" dirty="0"/>
            <a:t>Fase 3. </a:t>
          </a:r>
          <a:r>
            <a:rPr lang="ca-ES" noProof="0" dirty="0" err="1" smtClean="0"/>
            <a:t>Debate</a:t>
          </a:r>
          <a:endParaRPr lang="ca-ES" noProof="0" dirty="0"/>
        </a:p>
      </dgm:t>
    </dgm:pt>
    <dgm:pt modelId="{CA1A0AFF-FDC0-46B1-908A-BD80FBFB6538}" type="parTrans" cxnId="{95041A03-6A21-4253-AC69-E13D4EC4BDCC}">
      <dgm:prSet/>
      <dgm:spPr/>
      <dgm:t>
        <a:bodyPr/>
        <a:lstStyle/>
        <a:p>
          <a:endParaRPr lang="ca-ES" noProof="0"/>
        </a:p>
      </dgm:t>
    </dgm:pt>
    <dgm:pt modelId="{2562DBF3-CA06-410F-996D-2AADA9780CBF}" type="sibTrans" cxnId="{95041A03-6A21-4253-AC69-E13D4EC4BDCC}">
      <dgm:prSet/>
      <dgm:spPr/>
      <dgm:t>
        <a:bodyPr/>
        <a:lstStyle/>
        <a:p>
          <a:endParaRPr lang="ca-ES" noProof="0"/>
        </a:p>
      </dgm:t>
    </dgm:pt>
    <dgm:pt modelId="{367706E8-B6A2-48BB-B8BB-BFC40441BD65}">
      <dgm:prSet/>
      <dgm:spPr>
        <a:solidFill>
          <a:srgbClr val="91C589"/>
        </a:solidFill>
      </dgm:spPr>
      <dgm:t>
        <a:bodyPr/>
        <a:lstStyle/>
        <a:p>
          <a:r>
            <a:rPr lang="ca-ES" noProof="0" dirty="0"/>
            <a:t>Fase 4. </a:t>
          </a:r>
          <a:r>
            <a:rPr lang="ca-ES" noProof="0" dirty="0" err="1" smtClean="0"/>
            <a:t>Feed-back</a:t>
          </a:r>
          <a:endParaRPr lang="ca-ES" noProof="0" dirty="0"/>
        </a:p>
      </dgm:t>
    </dgm:pt>
    <dgm:pt modelId="{93F8F35A-7139-483D-875A-DAC5AEACF234}" type="parTrans" cxnId="{B1C920FA-3ECE-4AB4-9E73-8C97E4F8C8D3}">
      <dgm:prSet/>
      <dgm:spPr/>
      <dgm:t>
        <a:bodyPr/>
        <a:lstStyle/>
        <a:p>
          <a:endParaRPr lang="ca-ES" noProof="0"/>
        </a:p>
      </dgm:t>
    </dgm:pt>
    <dgm:pt modelId="{EF3FD81F-71A9-407A-834C-37343A2EE6D6}" type="sibTrans" cxnId="{B1C920FA-3ECE-4AB4-9E73-8C97E4F8C8D3}">
      <dgm:prSet/>
      <dgm:spPr/>
      <dgm:t>
        <a:bodyPr/>
        <a:lstStyle/>
        <a:p>
          <a:endParaRPr lang="ca-ES" noProof="0"/>
        </a:p>
      </dgm:t>
    </dgm:pt>
    <dgm:pt modelId="{0A5D087D-EAC8-4B19-83E0-086C8FE87576}" type="pres">
      <dgm:prSet presAssocID="{0BDF00E5-BA65-4CA8-B694-EF0242D3416E}" presName="linearFlow" presStyleCnt="0">
        <dgm:presLayoutVars>
          <dgm:resizeHandles val="exact"/>
        </dgm:presLayoutVars>
      </dgm:prSet>
      <dgm:spPr/>
    </dgm:pt>
    <dgm:pt modelId="{558BCE37-F53B-4FFC-A07A-C19798FD684E}" type="pres">
      <dgm:prSet presAssocID="{90EC1F62-FFDB-49A8-8AEA-177A30110F3D}" presName="node" presStyleLbl="node1" presStyleIdx="0" presStyleCnt="4">
        <dgm:presLayoutVars>
          <dgm:bulletEnabled val="1"/>
        </dgm:presLayoutVars>
      </dgm:prSet>
      <dgm:spPr/>
      <dgm:t>
        <a:bodyPr/>
        <a:lstStyle/>
        <a:p>
          <a:endParaRPr lang="es-ES"/>
        </a:p>
      </dgm:t>
    </dgm:pt>
    <dgm:pt modelId="{AFCB41BA-DA50-4F0F-BAAA-668E5F0C0F73}" type="pres">
      <dgm:prSet presAssocID="{11EEE196-7D88-4813-9550-B7CEE223DAB5}" presName="sibTrans" presStyleLbl="sibTrans2D1" presStyleIdx="0" presStyleCnt="3"/>
      <dgm:spPr/>
      <dgm:t>
        <a:bodyPr/>
        <a:lstStyle/>
        <a:p>
          <a:endParaRPr lang="es-ES"/>
        </a:p>
      </dgm:t>
    </dgm:pt>
    <dgm:pt modelId="{624C9335-FCC1-4103-AF02-6D093E43433A}" type="pres">
      <dgm:prSet presAssocID="{11EEE196-7D88-4813-9550-B7CEE223DAB5}" presName="connectorText" presStyleLbl="sibTrans2D1" presStyleIdx="0" presStyleCnt="3"/>
      <dgm:spPr/>
      <dgm:t>
        <a:bodyPr/>
        <a:lstStyle/>
        <a:p>
          <a:endParaRPr lang="es-ES"/>
        </a:p>
      </dgm:t>
    </dgm:pt>
    <dgm:pt modelId="{917D6B6E-6A8A-4551-824B-A031305D8BC7}" type="pres">
      <dgm:prSet presAssocID="{FFBD39A9-C082-4477-BBD7-0A6558CF41A6}" presName="node" presStyleLbl="node1" presStyleIdx="1" presStyleCnt="4">
        <dgm:presLayoutVars>
          <dgm:bulletEnabled val="1"/>
        </dgm:presLayoutVars>
      </dgm:prSet>
      <dgm:spPr/>
      <dgm:t>
        <a:bodyPr/>
        <a:lstStyle/>
        <a:p>
          <a:endParaRPr lang="es-ES"/>
        </a:p>
      </dgm:t>
    </dgm:pt>
    <dgm:pt modelId="{C655E90F-75D2-4F7F-8670-73B91EE69D57}" type="pres">
      <dgm:prSet presAssocID="{CA1120E9-35CA-4E4B-94D9-ACB25D3C95CB}" presName="sibTrans" presStyleLbl="sibTrans2D1" presStyleIdx="1" presStyleCnt="3"/>
      <dgm:spPr/>
      <dgm:t>
        <a:bodyPr/>
        <a:lstStyle/>
        <a:p>
          <a:endParaRPr lang="es-ES"/>
        </a:p>
      </dgm:t>
    </dgm:pt>
    <dgm:pt modelId="{081A9D1A-B268-4DA6-8297-2D7F3B4144EF}" type="pres">
      <dgm:prSet presAssocID="{CA1120E9-35CA-4E4B-94D9-ACB25D3C95CB}" presName="connectorText" presStyleLbl="sibTrans2D1" presStyleIdx="1" presStyleCnt="3"/>
      <dgm:spPr/>
      <dgm:t>
        <a:bodyPr/>
        <a:lstStyle/>
        <a:p>
          <a:endParaRPr lang="es-ES"/>
        </a:p>
      </dgm:t>
    </dgm:pt>
    <dgm:pt modelId="{FAFB88A1-F954-4A0B-A820-74029541D1E9}" type="pres">
      <dgm:prSet presAssocID="{C2A3C6E5-F716-451F-A1CF-822941DBA881}" presName="node" presStyleLbl="node1" presStyleIdx="2" presStyleCnt="4">
        <dgm:presLayoutVars>
          <dgm:bulletEnabled val="1"/>
        </dgm:presLayoutVars>
      </dgm:prSet>
      <dgm:spPr/>
      <dgm:t>
        <a:bodyPr/>
        <a:lstStyle/>
        <a:p>
          <a:endParaRPr lang="es-ES"/>
        </a:p>
      </dgm:t>
    </dgm:pt>
    <dgm:pt modelId="{EE382939-5075-4CDB-896E-B1DD091767BD}" type="pres">
      <dgm:prSet presAssocID="{2562DBF3-CA06-410F-996D-2AADA9780CBF}" presName="sibTrans" presStyleLbl="sibTrans2D1" presStyleIdx="2" presStyleCnt="3"/>
      <dgm:spPr/>
      <dgm:t>
        <a:bodyPr/>
        <a:lstStyle/>
        <a:p>
          <a:endParaRPr lang="es-ES"/>
        </a:p>
      </dgm:t>
    </dgm:pt>
    <dgm:pt modelId="{225856C7-6649-4C00-9F78-18EF753C0F13}" type="pres">
      <dgm:prSet presAssocID="{2562DBF3-CA06-410F-996D-2AADA9780CBF}" presName="connectorText" presStyleLbl="sibTrans2D1" presStyleIdx="2" presStyleCnt="3"/>
      <dgm:spPr/>
      <dgm:t>
        <a:bodyPr/>
        <a:lstStyle/>
        <a:p>
          <a:endParaRPr lang="es-ES"/>
        </a:p>
      </dgm:t>
    </dgm:pt>
    <dgm:pt modelId="{2DB421D2-CF17-4AD3-8E6D-252749502D64}" type="pres">
      <dgm:prSet presAssocID="{367706E8-B6A2-48BB-B8BB-BFC40441BD65}" presName="node" presStyleLbl="node1" presStyleIdx="3" presStyleCnt="4">
        <dgm:presLayoutVars>
          <dgm:bulletEnabled val="1"/>
        </dgm:presLayoutVars>
      </dgm:prSet>
      <dgm:spPr/>
      <dgm:t>
        <a:bodyPr/>
        <a:lstStyle/>
        <a:p>
          <a:endParaRPr lang="es-ES"/>
        </a:p>
      </dgm:t>
    </dgm:pt>
  </dgm:ptLst>
  <dgm:cxnLst>
    <dgm:cxn modelId="{B1C920FA-3ECE-4AB4-9E73-8C97E4F8C8D3}" srcId="{0BDF00E5-BA65-4CA8-B694-EF0242D3416E}" destId="{367706E8-B6A2-48BB-B8BB-BFC40441BD65}" srcOrd="3" destOrd="0" parTransId="{93F8F35A-7139-483D-875A-DAC5AEACF234}" sibTransId="{EF3FD81F-71A9-407A-834C-37343A2EE6D6}"/>
    <dgm:cxn modelId="{FD85B186-AD30-7A42-8295-99D3E8DAAFA7}" type="presOf" srcId="{90EC1F62-FFDB-49A8-8AEA-177A30110F3D}" destId="{558BCE37-F53B-4FFC-A07A-C19798FD684E}" srcOrd="0" destOrd="0" presId="urn:microsoft.com/office/officeart/2005/8/layout/process2"/>
    <dgm:cxn modelId="{3ED2201D-5B07-0742-AE03-E911AA734FC7}" type="presOf" srcId="{0BDF00E5-BA65-4CA8-B694-EF0242D3416E}" destId="{0A5D087D-EAC8-4B19-83E0-086C8FE87576}" srcOrd="0" destOrd="0" presId="urn:microsoft.com/office/officeart/2005/8/layout/process2"/>
    <dgm:cxn modelId="{50A17C26-D149-2945-B8CF-06385709FF35}" type="presOf" srcId="{FFBD39A9-C082-4477-BBD7-0A6558CF41A6}" destId="{917D6B6E-6A8A-4551-824B-A031305D8BC7}" srcOrd="0" destOrd="0" presId="urn:microsoft.com/office/officeart/2005/8/layout/process2"/>
    <dgm:cxn modelId="{9207AA4A-495B-F248-A0AC-6A2C18694339}" type="presOf" srcId="{367706E8-B6A2-48BB-B8BB-BFC40441BD65}" destId="{2DB421D2-CF17-4AD3-8E6D-252749502D64}" srcOrd="0" destOrd="0" presId="urn:microsoft.com/office/officeart/2005/8/layout/process2"/>
    <dgm:cxn modelId="{6C275B57-110F-2442-8999-9092CA743C3A}" type="presOf" srcId="{11EEE196-7D88-4813-9550-B7CEE223DAB5}" destId="{624C9335-FCC1-4103-AF02-6D093E43433A}" srcOrd="1" destOrd="0" presId="urn:microsoft.com/office/officeart/2005/8/layout/process2"/>
    <dgm:cxn modelId="{860BA3D6-0390-7042-9CA3-CD2671D81BB1}" type="presOf" srcId="{11EEE196-7D88-4813-9550-B7CEE223DAB5}" destId="{AFCB41BA-DA50-4F0F-BAAA-668E5F0C0F73}" srcOrd="0" destOrd="0" presId="urn:microsoft.com/office/officeart/2005/8/layout/process2"/>
    <dgm:cxn modelId="{95041A03-6A21-4253-AC69-E13D4EC4BDCC}" srcId="{0BDF00E5-BA65-4CA8-B694-EF0242D3416E}" destId="{C2A3C6E5-F716-451F-A1CF-822941DBA881}" srcOrd="2" destOrd="0" parTransId="{CA1A0AFF-FDC0-46B1-908A-BD80FBFB6538}" sibTransId="{2562DBF3-CA06-410F-996D-2AADA9780CBF}"/>
    <dgm:cxn modelId="{68BC1B1D-949C-4043-BC07-D4ED62FDB16A}" srcId="{0BDF00E5-BA65-4CA8-B694-EF0242D3416E}" destId="{90EC1F62-FFDB-49A8-8AEA-177A30110F3D}" srcOrd="0" destOrd="0" parTransId="{976EF70C-8399-4114-9399-0E07AAF1F462}" sibTransId="{11EEE196-7D88-4813-9550-B7CEE223DAB5}"/>
    <dgm:cxn modelId="{8AB1E640-D578-6647-8201-C808382995DC}" type="presOf" srcId="{CA1120E9-35CA-4E4B-94D9-ACB25D3C95CB}" destId="{081A9D1A-B268-4DA6-8297-2D7F3B4144EF}" srcOrd="1" destOrd="0" presId="urn:microsoft.com/office/officeart/2005/8/layout/process2"/>
    <dgm:cxn modelId="{82156775-4A47-6F4E-A1A0-8CCA1BC5B0DD}" type="presOf" srcId="{C2A3C6E5-F716-451F-A1CF-822941DBA881}" destId="{FAFB88A1-F954-4A0B-A820-74029541D1E9}" srcOrd="0" destOrd="0" presId="urn:microsoft.com/office/officeart/2005/8/layout/process2"/>
    <dgm:cxn modelId="{ABBAF03E-DF9C-EE47-B6A3-FADB0CE49B71}" type="presOf" srcId="{2562DBF3-CA06-410F-996D-2AADA9780CBF}" destId="{EE382939-5075-4CDB-896E-B1DD091767BD}" srcOrd="0" destOrd="0" presId="urn:microsoft.com/office/officeart/2005/8/layout/process2"/>
    <dgm:cxn modelId="{727C6CEE-83C7-2446-957D-3A7D9D77B414}" type="presOf" srcId="{2562DBF3-CA06-410F-996D-2AADA9780CBF}" destId="{225856C7-6649-4C00-9F78-18EF753C0F13}" srcOrd="1" destOrd="0" presId="urn:microsoft.com/office/officeart/2005/8/layout/process2"/>
    <dgm:cxn modelId="{176D5AE1-ACB1-4E44-BDFD-9D198705D286}" type="presOf" srcId="{CA1120E9-35CA-4E4B-94D9-ACB25D3C95CB}" destId="{C655E90F-75D2-4F7F-8670-73B91EE69D57}" srcOrd="0" destOrd="0" presId="urn:microsoft.com/office/officeart/2005/8/layout/process2"/>
    <dgm:cxn modelId="{4B479101-BC4D-4376-9245-38B8349DA83A}" srcId="{0BDF00E5-BA65-4CA8-B694-EF0242D3416E}" destId="{FFBD39A9-C082-4477-BBD7-0A6558CF41A6}" srcOrd="1" destOrd="0" parTransId="{7B00ED05-493E-40D1-A3DA-C6BB62DD0B24}" sibTransId="{CA1120E9-35CA-4E4B-94D9-ACB25D3C95CB}"/>
    <dgm:cxn modelId="{DB1AC777-E49C-0142-A2DF-976C92B90152}" type="presParOf" srcId="{0A5D087D-EAC8-4B19-83E0-086C8FE87576}" destId="{558BCE37-F53B-4FFC-A07A-C19798FD684E}" srcOrd="0" destOrd="0" presId="urn:microsoft.com/office/officeart/2005/8/layout/process2"/>
    <dgm:cxn modelId="{80357E7A-CA68-ED40-A1DD-B6ACC4049F3D}" type="presParOf" srcId="{0A5D087D-EAC8-4B19-83E0-086C8FE87576}" destId="{AFCB41BA-DA50-4F0F-BAAA-668E5F0C0F73}" srcOrd="1" destOrd="0" presId="urn:microsoft.com/office/officeart/2005/8/layout/process2"/>
    <dgm:cxn modelId="{0151007D-D205-C547-AB0E-B07CEABB514B}" type="presParOf" srcId="{AFCB41BA-DA50-4F0F-BAAA-668E5F0C0F73}" destId="{624C9335-FCC1-4103-AF02-6D093E43433A}" srcOrd="0" destOrd="0" presId="urn:microsoft.com/office/officeart/2005/8/layout/process2"/>
    <dgm:cxn modelId="{7A7C4243-E1E2-1449-88D9-3F57E1EA5A17}" type="presParOf" srcId="{0A5D087D-EAC8-4B19-83E0-086C8FE87576}" destId="{917D6B6E-6A8A-4551-824B-A031305D8BC7}" srcOrd="2" destOrd="0" presId="urn:microsoft.com/office/officeart/2005/8/layout/process2"/>
    <dgm:cxn modelId="{08958345-16F9-A34B-87D6-0037370254C3}" type="presParOf" srcId="{0A5D087D-EAC8-4B19-83E0-086C8FE87576}" destId="{C655E90F-75D2-4F7F-8670-73B91EE69D57}" srcOrd="3" destOrd="0" presId="urn:microsoft.com/office/officeart/2005/8/layout/process2"/>
    <dgm:cxn modelId="{305B004B-3326-1548-A503-5AD61B10B343}" type="presParOf" srcId="{C655E90F-75D2-4F7F-8670-73B91EE69D57}" destId="{081A9D1A-B268-4DA6-8297-2D7F3B4144EF}" srcOrd="0" destOrd="0" presId="urn:microsoft.com/office/officeart/2005/8/layout/process2"/>
    <dgm:cxn modelId="{A1375E76-8057-D648-9363-E3541A8B9934}" type="presParOf" srcId="{0A5D087D-EAC8-4B19-83E0-086C8FE87576}" destId="{FAFB88A1-F954-4A0B-A820-74029541D1E9}" srcOrd="4" destOrd="0" presId="urn:microsoft.com/office/officeart/2005/8/layout/process2"/>
    <dgm:cxn modelId="{D1236862-67BD-9E4E-8A54-9D9B7F98C6A5}" type="presParOf" srcId="{0A5D087D-EAC8-4B19-83E0-086C8FE87576}" destId="{EE382939-5075-4CDB-896E-B1DD091767BD}" srcOrd="5" destOrd="0" presId="urn:microsoft.com/office/officeart/2005/8/layout/process2"/>
    <dgm:cxn modelId="{9DE975D2-F023-414E-86F1-605DED4741EE}" type="presParOf" srcId="{EE382939-5075-4CDB-896E-B1DD091767BD}" destId="{225856C7-6649-4C00-9F78-18EF753C0F13}" srcOrd="0" destOrd="0" presId="urn:microsoft.com/office/officeart/2005/8/layout/process2"/>
    <dgm:cxn modelId="{95BB10A0-C908-1D45-A2CE-765FBB459122}" type="presParOf" srcId="{0A5D087D-EAC8-4B19-83E0-086C8FE87576}" destId="{2DB421D2-CF17-4AD3-8E6D-252749502D64}"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BCE37-F53B-4FFC-A07A-C19798FD684E}">
      <dsp:nvSpPr>
        <dsp:cNvPr id="0" name=""/>
        <dsp:cNvSpPr/>
      </dsp:nvSpPr>
      <dsp:spPr>
        <a:xfrm>
          <a:off x="404291" y="2637"/>
          <a:ext cx="1765743" cy="980968"/>
        </a:xfrm>
        <a:prstGeom prst="roundRect">
          <a:avLst>
            <a:gd name="adj" fmla="val 10000"/>
          </a:avLst>
        </a:prstGeom>
        <a:solidFill>
          <a:srgbClr val="A79C9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ca-ES" sz="1900" kern="1200" noProof="0" dirty="0"/>
            <a:t>Fase 1. </a:t>
          </a:r>
          <a:r>
            <a:rPr lang="ca-ES" sz="1900" kern="1200" noProof="0" dirty="0" err="1" smtClean="0"/>
            <a:t>Presentation</a:t>
          </a:r>
          <a:r>
            <a:rPr lang="ca-ES" sz="1900" kern="1200" noProof="0" dirty="0" smtClean="0"/>
            <a:t> </a:t>
          </a:r>
          <a:endParaRPr lang="ca-ES" sz="1900" kern="1200" noProof="0" dirty="0"/>
        </a:p>
      </dsp:txBody>
      <dsp:txXfrm>
        <a:off x="433023" y="31369"/>
        <a:ext cx="1708279" cy="923504"/>
      </dsp:txXfrm>
    </dsp:sp>
    <dsp:sp modelId="{AFCB41BA-DA50-4F0F-BAAA-668E5F0C0F73}">
      <dsp:nvSpPr>
        <dsp:cNvPr id="0" name=""/>
        <dsp:cNvSpPr/>
      </dsp:nvSpPr>
      <dsp:spPr>
        <a:xfrm rot="5400000">
          <a:off x="1103231" y="1008129"/>
          <a:ext cx="367863" cy="4414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ca-ES" sz="1600" kern="1200" noProof="0"/>
        </a:p>
      </dsp:txBody>
      <dsp:txXfrm rot="-5400000">
        <a:off x="1154733" y="1044915"/>
        <a:ext cx="264861" cy="257504"/>
      </dsp:txXfrm>
    </dsp:sp>
    <dsp:sp modelId="{917D6B6E-6A8A-4551-824B-A031305D8BC7}">
      <dsp:nvSpPr>
        <dsp:cNvPr id="0" name=""/>
        <dsp:cNvSpPr/>
      </dsp:nvSpPr>
      <dsp:spPr>
        <a:xfrm>
          <a:off x="404291" y="1474089"/>
          <a:ext cx="1765743" cy="980968"/>
        </a:xfrm>
        <a:prstGeom prst="roundRect">
          <a:avLst>
            <a:gd name="adj" fmla="val 10000"/>
          </a:avLst>
        </a:prstGeom>
        <a:solidFill>
          <a:srgbClr val="00B1B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ca-ES" sz="1900" kern="1200" noProof="0" dirty="0"/>
            <a:t>Fase 2. </a:t>
          </a:r>
          <a:r>
            <a:rPr lang="ca-ES" sz="1900" kern="1200" noProof="0" dirty="0" err="1" smtClean="0"/>
            <a:t>Proposals</a:t>
          </a:r>
          <a:endParaRPr lang="ca-ES" sz="1900" kern="1200" noProof="0" dirty="0"/>
        </a:p>
      </dsp:txBody>
      <dsp:txXfrm>
        <a:off x="433023" y="1502821"/>
        <a:ext cx="1708279" cy="923504"/>
      </dsp:txXfrm>
    </dsp:sp>
    <dsp:sp modelId="{C655E90F-75D2-4F7F-8670-73B91EE69D57}">
      <dsp:nvSpPr>
        <dsp:cNvPr id="0" name=""/>
        <dsp:cNvSpPr/>
      </dsp:nvSpPr>
      <dsp:spPr>
        <a:xfrm rot="5400000">
          <a:off x="1103231" y="2479582"/>
          <a:ext cx="367863" cy="4414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ca-ES" sz="1600" kern="1200" noProof="0"/>
        </a:p>
      </dsp:txBody>
      <dsp:txXfrm rot="-5400000">
        <a:off x="1154733" y="2516368"/>
        <a:ext cx="264861" cy="257504"/>
      </dsp:txXfrm>
    </dsp:sp>
    <dsp:sp modelId="{FAFB88A1-F954-4A0B-A820-74029541D1E9}">
      <dsp:nvSpPr>
        <dsp:cNvPr id="0" name=""/>
        <dsp:cNvSpPr/>
      </dsp:nvSpPr>
      <dsp:spPr>
        <a:xfrm>
          <a:off x="404291" y="2945542"/>
          <a:ext cx="1765743" cy="980968"/>
        </a:xfrm>
        <a:prstGeom prst="roundRect">
          <a:avLst>
            <a:gd name="adj" fmla="val 10000"/>
          </a:avLst>
        </a:prstGeom>
        <a:solidFill>
          <a:srgbClr val="106E4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ca-ES" sz="1900" kern="1200" noProof="0" dirty="0"/>
            <a:t>Fase 3. </a:t>
          </a:r>
          <a:r>
            <a:rPr lang="ca-ES" sz="1900" kern="1200" noProof="0" dirty="0" err="1" smtClean="0"/>
            <a:t>Debate</a:t>
          </a:r>
          <a:endParaRPr lang="ca-ES" sz="1900" kern="1200" noProof="0" dirty="0"/>
        </a:p>
      </dsp:txBody>
      <dsp:txXfrm>
        <a:off x="433023" y="2974274"/>
        <a:ext cx="1708279" cy="923504"/>
      </dsp:txXfrm>
    </dsp:sp>
    <dsp:sp modelId="{EE382939-5075-4CDB-896E-B1DD091767BD}">
      <dsp:nvSpPr>
        <dsp:cNvPr id="0" name=""/>
        <dsp:cNvSpPr/>
      </dsp:nvSpPr>
      <dsp:spPr>
        <a:xfrm rot="5400000">
          <a:off x="1103231" y="3951034"/>
          <a:ext cx="367863" cy="4414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ca-ES" sz="1600" kern="1200" noProof="0"/>
        </a:p>
      </dsp:txBody>
      <dsp:txXfrm rot="-5400000">
        <a:off x="1154733" y="3987820"/>
        <a:ext cx="264861" cy="257504"/>
      </dsp:txXfrm>
    </dsp:sp>
    <dsp:sp modelId="{2DB421D2-CF17-4AD3-8E6D-252749502D64}">
      <dsp:nvSpPr>
        <dsp:cNvPr id="0" name=""/>
        <dsp:cNvSpPr/>
      </dsp:nvSpPr>
      <dsp:spPr>
        <a:xfrm>
          <a:off x="404291" y="4416994"/>
          <a:ext cx="1765743" cy="980968"/>
        </a:xfrm>
        <a:prstGeom prst="roundRect">
          <a:avLst>
            <a:gd name="adj" fmla="val 10000"/>
          </a:avLst>
        </a:prstGeom>
        <a:solidFill>
          <a:srgbClr val="91C5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ca-ES" sz="1900" kern="1200" noProof="0" dirty="0"/>
            <a:t>Fase 4. </a:t>
          </a:r>
          <a:r>
            <a:rPr lang="ca-ES" sz="1900" kern="1200" noProof="0" dirty="0" err="1" smtClean="0"/>
            <a:t>Feed-back</a:t>
          </a:r>
          <a:endParaRPr lang="ca-ES" sz="1900" kern="1200" noProof="0" dirty="0"/>
        </a:p>
      </dsp:txBody>
      <dsp:txXfrm>
        <a:off x="433023" y="4445726"/>
        <a:ext cx="1708279" cy="9235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ca-ES"/>
          </a:p>
        </p:txBody>
      </p:sp>
      <p:sp>
        <p:nvSpPr>
          <p:cNvPr id="3" name="Contenidor de data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2956228-DF0D-4473-8809-ED594EFC5F3B}" type="datetimeFigureOut">
              <a:rPr lang="ca-ES" smtClean="0"/>
              <a:t>27/11/2017</a:t>
            </a:fld>
            <a:endParaRPr lang="ca-ES"/>
          </a:p>
        </p:txBody>
      </p:sp>
      <p:sp>
        <p:nvSpPr>
          <p:cNvPr id="4" name="Contenidor de peu de pàgina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ca-ES"/>
          </a:p>
        </p:txBody>
      </p:sp>
      <p:sp>
        <p:nvSpPr>
          <p:cNvPr id="5" name="Contenidor de número de diapositiva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092A96E7-E973-4977-9EFA-DA03551FB1E2}" type="slidenum">
              <a:rPr lang="ca-ES" smtClean="0"/>
              <a:t>‹#›</a:t>
            </a:fld>
            <a:endParaRPr lang="ca-ES"/>
          </a:p>
        </p:txBody>
      </p:sp>
    </p:spTree>
    <p:extLst>
      <p:ext uri="{BB962C8B-B14F-4D97-AF65-F5344CB8AC3E}">
        <p14:creationId xmlns:p14="http://schemas.microsoft.com/office/powerpoint/2010/main" val="1184171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ca-ES"/>
          </a:p>
        </p:txBody>
      </p:sp>
      <p:sp>
        <p:nvSpPr>
          <p:cNvPr id="3" name="Contenidor de dat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A827024-C5DA-4BC5-8364-9A173F907501}" type="datetimeFigureOut">
              <a:rPr lang="ca-ES" smtClean="0"/>
              <a:t>27/11/2017</a:t>
            </a:fld>
            <a:endParaRPr lang="ca-ES"/>
          </a:p>
        </p:txBody>
      </p:sp>
      <p:sp>
        <p:nvSpPr>
          <p:cNvPr id="4" name="Contenidor d'imatge d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a-ES"/>
          </a:p>
        </p:txBody>
      </p:sp>
      <p:sp>
        <p:nvSpPr>
          <p:cNvPr id="5" name="Contenidor de not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a:p>
        </p:txBody>
      </p:sp>
      <p:sp>
        <p:nvSpPr>
          <p:cNvPr id="6" name="Contenidor de peu de pàgina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ca-ES"/>
          </a:p>
        </p:txBody>
      </p:sp>
      <p:sp>
        <p:nvSpPr>
          <p:cNvPr id="7" name="Contenidor de número de diapositiva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468E3CE-7A98-417B-A3A5-7A0C853FE901}" type="slidenum">
              <a:rPr lang="ca-ES" smtClean="0"/>
              <a:t>‹#›</a:t>
            </a:fld>
            <a:endParaRPr lang="ca-ES"/>
          </a:p>
        </p:txBody>
      </p:sp>
    </p:spTree>
    <p:extLst>
      <p:ext uri="{BB962C8B-B14F-4D97-AF65-F5344CB8AC3E}">
        <p14:creationId xmlns:p14="http://schemas.microsoft.com/office/powerpoint/2010/main" val="3040106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1</a:t>
            </a:fld>
            <a:endParaRPr lang="ca-ES"/>
          </a:p>
        </p:txBody>
      </p:sp>
    </p:spTree>
    <p:extLst>
      <p:ext uri="{BB962C8B-B14F-4D97-AF65-F5344CB8AC3E}">
        <p14:creationId xmlns:p14="http://schemas.microsoft.com/office/powerpoint/2010/main" val="4194969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10</a:t>
            </a:fld>
            <a:endParaRPr lang="ca-ES"/>
          </a:p>
        </p:txBody>
      </p:sp>
    </p:spTree>
    <p:extLst>
      <p:ext uri="{BB962C8B-B14F-4D97-AF65-F5344CB8AC3E}">
        <p14:creationId xmlns:p14="http://schemas.microsoft.com/office/powerpoint/2010/main" val="223212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11</a:t>
            </a:fld>
            <a:endParaRPr lang="ca-ES"/>
          </a:p>
        </p:txBody>
      </p:sp>
    </p:spTree>
    <p:extLst>
      <p:ext uri="{BB962C8B-B14F-4D97-AF65-F5344CB8AC3E}">
        <p14:creationId xmlns:p14="http://schemas.microsoft.com/office/powerpoint/2010/main" val="896159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12</a:t>
            </a:fld>
            <a:endParaRPr lang="ca-ES"/>
          </a:p>
        </p:txBody>
      </p:sp>
    </p:spTree>
    <p:extLst>
      <p:ext uri="{BB962C8B-B14F-4D97-AF65-F5344CB8AC3E}">
        <p14:creationId xmlns:p14="http://schemas.microsoft.com/office/powerpoint/2010/main" val="3032103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468E3CE-7A98-417B-A3A5-7A0C853FE901}" type="slidenum">
              <a:rPr lang="ca-ES" smtClean="0"/>
              <a:t>13</a:t>
            </a:fld>
            <a:endParaRPr lang="ca-ES"/>
          </a:p>
        </p:txBody>
      </p:sp>
    </p:spTree>
    <p:extLst>
      <p:ext uri="{BB962C8B-B14F-4D97-AF65-F5344CB8AC3E}">
        <p14:creationId xmlns:p14="http://schemas.microsoft.com/office/powerpoint/2010/main" val="160069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14</a:t>
            </a:fld>
            <a:endParaRPr lang="ca-ES"/>
          </a:p>
        </p:txBody>
      </p:sp>
    </p:spTree>
    <p:extLst>
      <p:ext uri="{BB962C8B-B14F-4D97-AF65-F5344CB8AC3E}">
        <p14:creationId xmlns:p14="http://schemas.microsoft.com/office/powerpoint/2010/main" val="4249755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idor d'imatge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Contenidor de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b="1" dirty="0" smtClean="0"/>
              <a:t>Barcelona socialment justa</a:t>
            </a:r>
            <a:r>
              <a:rPr lang="ca-ES" dirty="0" smtClean="0"/>
              <a:t>, que implementa polítiques i mesures considerant la diversitat socioeconòmica, de gènere, territorial  i cultural de la seva ciutadania.</a:t>
            </a:r>
          </a:p>
          <a:p>
            <a:pPr eaLnBrk="1" hangingPunct="1">
              <a:spcBef>
                <a:spcPct val="0"/>
              </a:spcBef>
            </a:pPr>
            <a:r>
              <a:rPr lang="ca-ES" b="1" dirty="0" smtClean="0"/>
              <a:t>Barcelona habitable i segura</a:t>
            </a:r>
            <a:r>
              <a:rPr lang="ca-ES" dirty="0" smtClean="0"/>
              <a:t>, que permet viure de manera confortable, amable, cohesionada   i que genera espais segurs i adequats per a tothom.</a:t>
            </a:r>
          </a:p>
          <a:p>
            <a:pPr eaLnBrk="1" hangingPunct="1">
              <a:spcBef>
                <a:spcPct val="0"/>
              </a:spcBef>
            </a:pPr>
            <a:r>
              <a:rPr lang="ca-ES" b="1" dirty="0" smtClean="0"/>
              <a:t>Barcelona saludable</a:t>
            </a:r>
            <a:r>
              <a:rPr lang="ca-ES" dirty="0" smtClean="0"/>
              <a:t>, on es respira un aire net, es promou una vida activa, es gaudeix d’espais públics de qualitat i on es demostra que viure a Barcelona no és sinònim de renunciar a una bona salut.</a:t>
            </a:r>
          </a:p>
          <a:p>
            <a:pPr eaLnBrk="1" hangingPunct="1">
              <a:spcBef>
                <a:spcPct val="0"/>
              </a:spcBef>
            </a:pPr>
            <a:r>
              <a:rPr lang="ca-ES" b="1" dirty="0" smtClean="0"/>
              <a:t>Barcelona eficient i renovable</a:t>
            </a:r>
            <a:r>
              <a:rPr lang="ca-ES" dirty="0" smtClean="0"/>
              <a:t>, amb una mobilitat sostenible i que aprofita bé els seus recursos. </a:t>
            </a:r>
          </a:p>
          <a:p>
            <a:pPr eaLnBrk="1" hangingPunct="1">
              <a:spcBef>
                <a:spcPct val="0"/>
              </a:spcBef>
            </a:pPr>
            <a:r>
              <a:rPr lang="ca-ES" b="1" dirty="0" smtClean="0"/>
              <a:t>Barcelona baixa en carboni i distributiva</a:t>
            </a:r>
            <a:r>
              <a:rPr lang="ca-ES" dirty="0" smtClean="0"/>
              <a:t>, que no depèn tant dels combustibles fòssils ni per generar energia ni per generar productes i serveis, i on els beneficis es distribueixen entre els seus habitants.</a:t>
            </a:r>
          </a:p>
          <a:p>
            <a:pPr eaLnBrk="1" hangingPunct="1">
              <a:spcBef>
                <a:spcPct val="0"/>
              </a:spcBef>
            </a:pPr>
            <a:r>
              <a:rPr lang="ca-ES" b="1" dirty="0" smtClean="0"/>
              <a:t>Barcelona que aprèn</a:t>
            </a:r>
            <a:r>
              <a:rPr lang="ca-ES" dirty="0" smtClean="0"/>
              <a:t>, que cada dia assaja solucions i no perd la memòria; que avança i millora dia a dia sabent, però, que encara li queda molt per aprendre.</a:t>
            </a:r>
          </a:p>
          <a:p>
            <a:pPr eaLnBrk="1" hangingPunct="1">
              <a:spcBef>
                <a:spcPct val="0"/>
              </a:spcBef>
            </a:pPr>
            <a:r>
              <a:rPr lang="ca-ES" b="1" dirty="0" smtClean="0"/>
              <a:t>Barcelonins/nines compromesos/ses</a:t>
            </a:r>
            <a:r>
              <a:rPr lang="ca-ES" dirty="0" smtClean="0"/>
              <a:t>, que tenen clar que amb la seva actitud poden canviar la realitat i </a:t>
            </a:r>
            <a:r>
              <a:rPr lang="ca-ES" dirty="0" err="1" smtClean="0"/>
              <a:t>i</a:t>
            </a:r>
            <a:r>
              <a:rPr lang="ca-ES" dirty="0" smtClean="0"/>
              <a:t> protegir el futur per a les generacions futures.</a:t>
            </a:r>
          </a:p>
        </p:txBody>
      </p:sp>
      <p:sp>
        <p:nvSpPr>
          <p:cNvPr id="62468" name="Contenidor de número de diapositiva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B1AA0DA5-BD1E-465F-800D-1CEA8C8B8EF0}" type="slidenum">
              <a:rPr lang="ca-ES" smtClean="0"/>
              <a:pPr/>
              <a:t>15</a:t>
            </a:fld>
            <a:endParaRPr lang="ca-E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16</a:t>
            </a:fld>
            <a:endParaRPr lang="ca-ES"/>
          </a:p>
        </p:txBody>
      </p:sp>
    </p:spTree>
    <p:extLst>
      <p:ext uri="{BB962C8B-B14F-4D97-AF65-F5344CB8AC3E}">
        <p14:creationId xmlns:p14="http://schemas.microsoft.com/office/powerpoint/2010/main" val="959667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17</a:t>
            </a:fld>
            <a:endParaRPr lang="ca-ES"/>
          </a:p>
        </p:txBody>
      </p:sp>
    </p:spTree>
    <p:extLst>
      <p:ext uri="{BB962C8B-B14F-4D97-AF65-F5344CB8AC3E}">
        <p14:creationId xmlns:p14="http://schemas.microsoft.com/office/powerpoint/2010/main" val="3236196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fontScale="47500" lnSpcReduction="20000"/>
          </a:bodyPr>
          <a:lstStyle/>
          <a:p>
            <a:pPr eaLnBrk="1" hangingPunct="1">
              <a:buSzPct val="100000"/>
            </a:pPr>
            <a:r>
              <a:rPr lang="ca-ES" dirty="0" err="1" smtClean="0">
                <a:solidFill>
                  <a:srgbClr val="000000"/>
                </a:solidFill>
              </a:rPr>
              <a:t>The</a:t>
            </a:r>
            <a:r>
              <a:rPr lang="ca-ES" dirty="0" smtClean="0">
                <a:solidFill>
                  <a:srgbClr val="000000"/>
                </a:solidFill>
              </a:rPr>
              <a:t> </a:t>
            </a:r>
            <a:r>
              <a:rPr lang="ca-ES" dirty="0" err="1" smtClean="0">
                <a:solidFill>
                  <a:srgbClr val="000000"/>
                </a:solidFill>
              </a:rPr>
              <a:t>city</a:t>
            </a:r>
            <a:r>
              <a:rPr lang="ca-ES" dirty="0" smtClean="0">
                <a:solidFill>
                  <a:srgbClr val="000000"/>
                </a:solidFill>
              </a:rPr>
              <a:t> </a:t>
            </a:r>
            <a:r>
              <a:rPr lang="ca-ES" dirty="0" err="1" smtClean="0">
                <a:solidFill>
                  <a:srgbClr val="000000"/>
                </a:solidFill>
              </a:rPr>
              <a:t>currently</a:t>
            </a:r>
            <a:r>
              <a:rPr lang="ca-ES" dirty="0" smtClean="0">
                <a:solidFill>
                  <a:srgbClr val="000000"/>
                </a:solidFill>
              </a:rPr>
              <a:t> </a:t>
            </a:r>
            <a:r>
              <a:rPr lang="ca-ES" dirty="0" err="1" smtClean="0">
                <a:solidFill>
                  <a:srgbClr val="000000"/>
                </a:solidFill>
              </a:rPr>
              <a:t>suffers</a:t>
            </a:r>
            <a:r>
              <a:rPr lang="ca-ES" dirty="0" smtClean="0">
                <a:solidFill>
                  <a:srgbClr val="000000"/>
                </a:solidFill>
              </a:rPr>
              <a:t> a </a:t>
            </a:r>
            <a:r>
              <a:rPr lang="ca-ES" dirty="0" err="1" smtClean="0">
                <a:solidFill>
                  <a:srgbClr val="000000"/>
                </a:solidFill>
              </a:rPr>
              <a:t>deficit</a:t>
            </a:r>
            <a:r>
              <a:rPr lang="ca-ES" dirty="0" smtClean="0">
                <a:solidFill>
                  <a:srgbClr val="000000"/>
                </a:solidFill>
              </a:rPr>
              <a:t> in </a:t>
            </a:r>
            <a:r>
              <a:rPr lang="ca-ES" dirty="0" err="1" smtClean="0">
                <a:solidFill>
                  <a:srgbClr val="000000"/>
                </a:solidFill>
              </a:rPr>
              <a:t>its</a:t>
            </a:r>
            <a:r>
              <a:rPr lang="ca-ES" dirty="0" smtClean="0">
                <a:solidFill>
                  <a:srgbClr val="000000"/>
                </a:solidFill>
              </a:rPr>
              <a:t> </a:t>
            </a:r>
            <a:r>
              <a:rPr lang="ca-ES" dirty="0" err="1" smtClean="0">
                <a:solidFill>
                  <a:srgbClr val="000000"/>
                </a:solidFill>
              </a:rPr>
              <a:t>water</a:t>
            </a:r>
            <a:r>
              <a:rPr lang="ca-ES" dirty="0" smtClean="0">
                <a:solidFill>
                  <a:srgbClr val="000000"/>
                </a:solidFill>
              </a:rPr>
              <a:t> </a:t>
            </a:r>
            <a:r>
              <a:rPr lang="ca-ES" dirty="0" err="1" smtClean="0">
                <a:solidFill>
                  <a:srgbClr val="000000"/>
                </a:solidFill>
              </a:rPr>
              <a:t>supply</a:t>
            </a:r>
            <a:r>
              <a:rPr lang="ca-ES" dirty="0" smtClean="0">
                <a:solidFill>
                  <a:srgbClr val="000000"/>
                </a:solidFill>
              </a:rPr>
              <a:t> </a:t>
            </a:r>
            <a:r>
              <a:rPr lang="ca-ES" dirty="0" err="1" smtClean="0">
                <a:solidFill>
                  <a:srgbClr val="000000"/>
                </a:solidFill>
              </a:rPr>
              <a:t>system</a:t>
            </a:r>
            <a:r>
              <a:rPr lang="ca-ES" dirty="0" smtClean="0">
                <a:solidFill>
                  <a:srgbClr val="000000"/>
                </a:solidFill>
              </a:rPr>
              <a:t>, as </a:t>
            </a:r>
            <a:r>
              <a:rPr lang="ca-ES" dirty="0" err="1" smtClean="0">
                <a:solidFill>
                  <a:srgbClr val="000000"/>
                </a:solidFill>
              </a:rPr>
              <a:t>the</a:t>
            </a:r>
            <a:r>
              <a:rPr lang="ca-ES" dirty="0" smtClean="0">
                <a:solidFill>
                  <a:srgbClr val="000000"/>
                </a:solidFill>
              </a:rPr>
              <a:t> </a:t>
            </a:r>
            <a:r>
              <a:rPr lang="ca-ES" dirty="0" err="1" smtClean="0">
                <a:solidFill>
                  <a:srgbClr val="000000"/>
                </a:solidFill>
              </a:rPr>
              <a:t>resources</a:t>
            </a:r>
            <a:r>
              <a:rPr lang="ca-ES" dirty="0" smtClean="0">
                <a:solidFill>
                  <a:srgbClr val="000000"/>
                </a:solidFill>
              </a:rPr>
              <a:t> </a:t>
            </a:r>
            <a:r>
              <a:rPr lang="ca-ES" dirty="0" err="1" smtClean="0">
                <a:solidFill>
                  <a:srgbClr val="000000"/>
                </a:solidFill>
              </a:rPr>
              <a:t>are</a:t>
            </a:r>
            <a:r>
              <a:rPr lang="ca-ES" dirty="0" smtClean="0">
                <a:solidFill>
                  <a:srgbClr val="000000"/>
                </a:solidFill>
              </a:rPr>
              <a:t> </a:t>
            </a:r>
            <a:r>
              <a:rPr lang="ca-ES" dirty="0" err="1" smtClean="0">
                <a:solidFill>
                  <a:srgbClr val="000000"/>
                </a:solidFill>
              </a:rPr>
              <a:t>less</a:t>
            </a:r>
            <a:r>
              <a:rPr lang="ca-ES" dirty="0" smtClean="0">
                <a:solidFill>
                  <a:srgbClr val="000000"/>
                </a:solidFill>
              </a:rPr>
              <a:t> </a:t>
            </a:r>
            <a:r>
              <a:rPr lang="ca-ES" dirty="0" err="1" smtClean="0">
                <a:solidFill>
                  <a:srgbClr val="000000"/>
                </a:solidFill>
              </a:rPr>
              <a:t>than</a:t>
            </a:r>
            <a:r>
              <a:rPr lang="ca-ES" dirty="0" smtClean="0">
                <a:solidFill>
                  <a:srgbClr val="000000"/>
                </a:solidFill>
              </a:rPr>
              <a:t>, or </a:t>
            </a:r>
            <a:r>
              <a:rPr lang="ca-ES" dirty="0" err="1" smtClean="0">
                <a:solidFill>
                  <a:srgbClr val="000000"/>
                </a:solidFill>
              </a:rPr>
              <a:t>very</a:t>
            </a:r>
            <a:r>
              <a:rPr lang="ca-ES" dirty="0" smtClean="0">
                <a:solidFill>
                  <a:srgbClr val="000000"/>
                </a:solidFill>
              </a:rPr>
              <a:t> </a:t>
            </a:r>
            <a:r>
              <a:rPr lang="ca-ES" dirty="0" err="1" smtClean="0">
                <a:solidFill>
                  <a:srgbClr val="000000"/>
                </a:solidFill>
              </a:rPr>
              <a:t>close</a:t>
            </a:r>
            <a:r>
              <a:rPr lang="ca-ES" dirty="0" smtClean="0">
                <a:solidFill>
                  <a:srgbClr val="000000"/>
                </a:solidFill>
              </a:rPr>
              <a:t> to, </a:t>
            </a:r>
            <a:r>
              <a:rPr lang="ca-ES" dirty="0" err="1" smtClean="0">
                <a:solidFill>
                  <a:srgbClr val="000000"/>
                </a:solidFill>
              </a:rPr>
              <a:t>the</a:t>
            </a:r>
            <a:r>
              <a:rPr lang="ca-ES" dirty="0" smtClean="0">
                <a:solidFill>
                  <a:srgbClr val="000000"/>
                </a:solidFill>
              </a:rPr>
              <a:t> </a:t>
            </a:r>
            <a:r>
              <a:rPr lang="ca-ES" dirty="0" err="1" smtClean="0">
                <a:solidFill>
                  <a:srgbClr val="000000"/>
                </a:solidFill>
              </a:rPr>
              <a:t>level</a:t>
            </a:r>
            <a:r>
              <a:rPr lang="ca-ES" dirty="0" smtClean="0">
                <a:solidFill>
                  <a:srgbClr val="000000"/>
                </a:solidFill>
              </a:rPr>
              <a:t> of </a:t>
            </a:r>
            <a:r>
              <a:rPr lang="ca-ES" dirty="0" err="1" smtClean="0">
                <a:solidFill>
                  <a:srgbClr val="000000"/>
                </a:solidFill>
              </a:rPr>
              <a:t>demand</a:t>
            </a:r>
            <a:r>
              <a:rPr lang="ca-ES" dirty="0" smtClean="0">
                <a:solidFill>
                  <a:srgbClr val="000000"/>
                </a:solidFill>
              </a:rPr>
              <a:t> </a:t>
            </a:r>
            <a:r>
              <a:rPr lang="ca-ES" dirty="0" err="1" smtClean="0">
                <a:solidFill>
                  <a:srgbClr val="000000"/>
                </a:solidFill>
              </a:rPr>
              <a:t>one</a:t>
            </a:r>
            <a:r>
              <a:rPr lang="ca-ES" dirty="0" smtClean="0">
                <a:solidFill>
                  <a:srgbClr val="000000"/>
                </a:solidFill>
              </a:rPr>
              <a:t> </a:t>
            </a:r>
            <a:r>
              <a:rPr lang="ca-ES" dirty="0" err="1" smtClean="0">
                <a:solidFill>
                  <a:srgbClr val="000000"/>
                </a:solidFill>
              </a:rPr>
              <a:t>year</a:t>
            </a:r>
            <a:r>
              <a:rPr lang="ca-ES" dirty="0" smtClean="0">
                <a:solidFill>
                  <a:srgbClr val="000000"/>
                </a:solidFill>
              </a:rPr>
              <a:t> </a:t>
            </a:r>
            <a:r>
              <a:rPr lang="ca-ES" dirty="0" err="1" smtClean="0">
                <a:solidFill>
                  <a:srgbClr val="000000"/>
                </a:solidFill>
              </a:rPr>
              <a:t>out</a:t>
            </a:r>
            <a:r>
              <a:rPr lang="ca-ES" dirty="0" smtClean="0">
                <a:solidFill>
                  <a:srgbClr val="000000"/>
                </a:solidFill>
              </a:rPr>
              <a:t> of </a:t>
            </a:r>
            <a:r>
              <a:rPr lang="ca-ES" dirty="0" err="1" smtClean="0">
                <a:solidFill>
                  <a:srgbClr val="000000"/>
                </a:solidFill>
              </a:rPr>
              <a:t>every</a:t>
            </a:r>
            <a:r>
              <a:rPr lang="ca-ES" dirty="0" smtClean="0">
                <a:solidFill>
                  <a:srgbClr val="000000"/>
                </a:solidFill>
              </a:rPr>
              <a:t> </a:t>
            </a:r>
            <a:r>
              <a:rPr lang="ca-ES" dirty="0" err="1" smtClean="0">
                <a:solidFill>
                  <a:srgbClr val="000000"/>
                </a:solidFill>
              </a:rPr>
              <a:t>four</a:t>
            </a:r>
            <a:r>
              <a:rPr lang="ca-ES" dirty="0" smtClean="0">
                <a:solidFill>
                  <a:srgbClr val="000000"/>
                </a:solidFill>
              </a:rPr>
              <a:t>. </a:t>
            </a:r>
          </a:p>
          <a:p>
            <a:pPr eaLnBrk="1" hangingPunct="1">
              <a:buSzPct val="100000"/>
            </a:pPr>
            <a:endParaRPr lang="ca-ES" dirty="0" smtClean="0">
              <a:solidFill>
                <a:srgbClr val="000000"/>
              </a:solidFill>
            </a:endParaRPr>
          </a:p>
          <a:p>
            <a:pPr eaLnBrk="1" hangingPunct="1">
              <a:buSzPct val="100000"/>
            </a:pPr>
            <a:r>
              <a:rPr lang="ca-ES" dirty="0" err="1" smtClean="0">
                <a:solidFill>
                  <a:srgbClr val="000000"/>
                </a:solidFill>
              </a:rPr>
              <a:t>This</a:t>
            </a:r>
            <a:r>
              <a:rPr lang="ca-ES" dirty="0" smtClean="0">
                <a:solidFill>
                  <a:srgbClr val="000000"/>
                </a:solidFill>
              </a:rPr>
              <a:t> is </a:t>
            </a:r>
            <a:r>
              <a:rPr lang="ca-ES" dirty="0" err="1" smtClean="0">
                <a:solidFill>
                  <a:srgbClr val="000000"/>
                </a:solidFill>
              </a:rPr>
              <a:t>gradually</a:t>
            </a:r>
            <a:r>
              <a:rPr lang="ca-ES" dirty="0" smtClean="0">
                <a:solidFill>
                  <a:srgbClr val="000000"/>
                </a:solidFill>
              </a:rPr>
              <a:t> </a:t>
            </a:r>
            <a:r>
              <a:rPr lang="ca-ES" dirty="0" err="1" smtClean="0">
                <a:solidFill>
                  <a:srgbClr val="000000"/>
                </a:solidFill>
              </a:rPr>
              <a:t>being</a:t>
            </a:r>
            <a:r>
              <a:rPr lang="ca-ES" dirty="0" smtClean="0">
                <a:solidFill>
                  <a:srgbClr val="000000"/>
                </a:solidFill>
              </a:rPr>
              <a:t> </a:t>
            </a:r>
            <a:r>
              <a:rPr lang="ca-ES" dirty="0" err="1" smtClean="0">
                <a:solidFill>
                  <a:srgbClr val="000000"/>
                </a:solidFill>
              </a:rPr>
              <a:t>resolved</a:t>
            </a:r>
            <a:r>
              <a:rPr lang="ca-ES" dirty="0" smtClean="0">
                <a:solidFill>
                  <a:srgbClr val="000000"/>
                </a:solidFill>
              </a:rPr>
              <a:t> </a:t>
            </a:r>
            <a:r>
              <a:rPr lang="ca-ES" dirty="0" err="1" smtClean="0">
                <a:solidFill>
                  <a:srgbClr val="000000"/>
                </a:solidFill>
              </a:rPr>
              <a:t>with</a:t>
            </a:r>
            <a:r>
              <a:rPr lang="ca-ES" dirty="0" smtClean="0">
                <a:solidFill>
                  <a:srgbClr val="000000"/>
                </a:solidFill>
              </a:rPr>
              <a:t> </a:t>
            </a:r>
            <a:r>
              <a:rPr lang="ca-ES" dirty="0" err="1" smtClean="0">
                <a:solidFill>
                  <a:srgbClr val="000000"/>
                </a:solidFill>
              </a:rPr>
              <a:t>the</a:t>
            </a:r>
            <a:r>
              <a:rPr lang="ca-ES" dirty="0" smtClean="0">
                <a:solidFill>
                  <a:srgbClr val="000000"/>
                </a:solidFill>
              </a:rPr>
              <a:t> </a:t>
            </a:r>
            <a:r>
              <a:rPr lang="ca-ES" dirty="0" err="1" smtClean="0">
                <a:solidFill>
                  <a:srgbClr val="000000"/>
                </a:solidFill>
              </a:rPr>
              <a:t>reservoir</a:t>
            </a:r>
            <a:r>
              <a:rPr lang="ca-ES" dirty="0" smtClean="0">
                <a:solidFill>
                  <a:srgbClr val="000000"/>
                </a:solidFill>
              </a:rPr>
              <a:t> reserves of </a:t>
            </a:r>
            <a:r>
              <a:rPr lang="ca-ES" dirty="0" err="1" smtClean="0">
                <a:solidFill>
                  <a:srgbClr val="000000"/>
                </a:solidFill>
              </a:rPr>
              <a:t>previous</a:t>
            </a:r>
            <a:r>
              <a:rPr lang="ca-ES" dirty="0" smtClean="0">
                <a:solidFill>
                  <a:srgbClr val="000000"/>
                </a:solidFill>
              </a:rPr>
              <a:t> </a:t>
            </a:r>
            <a:r>
              <a:rPr lang="ca-ES" dirty="0" err="1" smtClean="0">
                <a:solidFill>
                  <a:srgbClr val="000000"/>
                </a:solidFill>
              </a:rPr>
              <a:t>years</a:t>
            </a:r>
            <a:r>
              <a:rPr lang="ca-ES" dirty="0" smtClean="0">
                <a:solidFill>
                  <a:srgbClr val="000000"/>
                </a:solidFill>
              </a:rPr>
              <a:t>, </a:t>
            </a:r>
            <a:r>
              <a:rPr lang="ca-ES" dirty="0" err="1" smtClean="0">
                <a:solidFill>
                  <a:srgbClr val="000000"/>
                </a:solidFill>
              </a:rPr>
              <a:t>but</a:t>
            </a:r>
            <a:r>
              <a:rPr lang="ca-ES" dirty="0" smtClean="0">
                <a:solidFill>
                  <a:srgbClr val="000000"/>
                </a:solidFill>
              </a:rPr>
              <a:t> </a:t>
            </a:r>
            <a:r>
              <a:rPr lang="ca-ES" dirty="0" err="1" smtClean="0">
                <a:solidFill>
                  <a:srgbClr val="000000"/>
                </a:solidFill>
              </a:rPr>
              <a:t>the</a:t>
            </a:r>
            <a:r>
              <a:rPr lang="ca-ES" dirty="0" smtClean="0">
                <a:solidFill>
                  <a:srgbClr val="000000"/>
                </a:solidFill>
              </a:rPr>
              <a:t> </a:t>
            </a:r>
            <a:r>
              <a:rPr lang="ca-ES" dirty="0" err="1" smtClean="0">
                <a:solidFill>
                  <a:srgbClr val="000000"/>
                </a:solidFill>
              </a:rPr>
              <a:t>guaranteed</a:t>
            </a:r>
            <a:r>
              <a:rPr lang="ca-ES" dirty="0" smtClean="0">
                <a:solidFill>
                  <a:srgbClr val="000000"/>
                </a:solidFill>
              </a:rPr>
              <a:t> </a:t>
            </a:r>
            <a:r>
              <a:rPr lang="ca-ES" dirty="0" err="1" smtClean="0">
                <a:solidFill>
                  <a:srgbClr val="000000"/>
                </a:solidFill>
              </a:rPr>
              <a:t>supply</a:t>
            </a:r>
            <a:r>
              <a:rPr lang="ca-ES" dirty="0" smtClean="0">
                <a:solidFill>
                  <a:srgbClr val="000000"/>
                </a:solidFill>
              </a:rPr>
              <a:t> is </a:t>
            </a:r>
            <a:r>
              <a:rPr lang="ca-ES" dirty="0" err="1" smtClean="0">
                <a:solidFill>
                  <a:srgbClr val="000000"/>
                </a:solidFill>
              </a:rPr>
              <a:t>only</a:t>
            </a:r>
            <a:r>
              <a:rPr lang="ca-ES" dirty="0" smtClean="0">
                <a:solidFill>
                  <a:srgbClr val="000000"/>
                </a:solidFill>
              </a:rPr>
              <a:t> for </a:t>
            </a:r>
            <a:r>
              <a:rPr lang="ca-ES" dirty="0" err="1" smtClean="0">
                <a:solidFill>
                  <a:srgbClr val="000000"/>
                </a:solidFill>
              </a:rPr>
              <a:t>one</a:t>
            </a:r>
            <a:r>
              <a:rPr lang="ca-ES" dirty="0" smtClean="0">
                <a:solidFill>
                  <a:srgbClr val="000000"/>
                </a:solidFill>
              </a:rPr>
              <a:t> </a:t>
            </a:r>
            <a:r>
              <a:rPr lang="ca-ES" dirty="0" err="1" smtClean="0">
                <a:solidFill>
                  <a:srgbClr val="000000"/>
                </a:solidFill>
              </a:rPr>
              <a:t>year</a:t>
            </a:r>
            <a:r>
              <a:rPr lang="ca-ES" dirty="0" smtClean="0">
                <a:solidFill>
                  <a:srgbClr val="000000"/>
                </a:solidFill>
              </a:rPr>
              <a:t>.</a:t>
            </a:r>
          </a:p>
          <a:p>
            <a:pPr eaLnBrk="1" hangingPunct="1">
              <a:buSzPct val="100000"/>
            </a:pPr>
            <a:r>
              <a:rPr lang="ca-ES" b="1" dirty="0" smtClean="0">
                <a:solidFill>
                  <a:srgbClr val="000000"/>
                </a:solidFill>
              </a:rPr>
              <a:t/>
            </a:r>
            <a:br>
              <a:rPr lang="ca-ES" b="1" dirty="0" smtClean="0">
                <a:solidFill>
                  <a:srgbClr val="000000"/>
                </a:solidFill>
              </a:rPr>
            </a:br>
            <a:r>
              <a:rPr lang="ca-ES" b="1" dirty="0" err="1" smtClean="0">
                <a:solidFill>
                  <a:srgbClr val="000000"/>
                </a:solidFill>
              </a:rPr>
              <a:t>We</a:t>
            </a:r>
            <a:r>
              <a:rPr lang="ca-ES" b="1" dirty="0" smtClean="0">
                <a:solidFill>
                  <a:srgbClr val="000000"/>
                </a:solidFill>
              </a:rPr>
              <a:t> </a:t>
            </a:r>
            <a:r>
              <a:rPr lang="ca-ES" b="1" dirty="0" err="1" smtClean="0">
                <a:solidFill>
                  <a:srgbClr val="000000"/>
                </a:solidFill>
              </a:rPr>
              <a:t>expect</a:t>
            </a:r>
            <a:r>
              <a:rPr lang="ca-ES" b="1" dirty="0" smtClean="0">
                <a:solidFill>
                  <a:srgbClr val="000000"/>
                </a:solidFill>
              </a:rPr>
              <a:t> a </a:t>
            </a:r>
            <a:r>
              <a:rPr lang="ca-ES" b="1" dirty="0" err="1" smtClean="0">
                <a:solidFill>
                  <a:srgbClr val="000000"/>
                </a:solidFill>
              </a:rPr>
              <a:t>slight</a:t>
            </a:r>
            <a:r>
              <a:rPr lang="ca-ES" b="1" dirty="0" smtClean="0">
                <a:solidFill>
                  <a:srgbClr val="000000"/>
                </a:solidFill>
              </a:rPr>
              <a:t> </a:t>
            </a:r>
            <a:r>
              <a:rPr lang="ca-ES" b="1" dirty="0" err="1" smtClean="0">
                <a:solidFill>
                  <a:srgbClr val="000000"/>
                </a:solidFill>
              </a:rPr>
              <a:t>reduction</a:t>
            </a:r>
            <a:r>
              <a:rPr lang="ca-ES" b="1" dirty="0" smtClean="0">
                <a:solidFill>
                  <a:srgbClr val="000000"/>
                </a:solidFill>
              </a:rPr>
              <a:t> in </a:t>
            </a:r>
            <a:r>
              <a:rPr lang="ca-ES" b="1" dirty="0" err="1" smtClean="0">
                <a:solidFill>
                  <a:srgbClr val="000000"/>
                </a:solidFill>
              </a:rPr>
              <a:t>water</a:t>
            </a:r>
            <a:r>
              <a:rPr lang="ca-ES" b="1" dirty="0" smtClean="0">
                <a:solidFill>
                  <a:srgbClr val="000000"/>
                </a:solidFill>
              </a:rPr>
              <a:t> </a:t>
            </a:r>
            <a:r>
              <a:rPr lang="ca-ES" b="1" dirty="0" err="1" smtClean="0">
                <a:solidFill>
                  <a:srgbClr val="000000"/>
                </a:solidFill>
              </a:rPr>
              <a:t>resources</a:t>
            </a:r>
            <a:r>
              <a:rPr lang="ca-ES" b="1" dirty="0" smtClean="0">
                <a:solidFill>
                  <a:srgbClr val="000000"/>
                </a:solidFill>
              </a:rPr>
              <a:t>, </a:t>
            </a:r>
            <a:r>
              <a:rPr lang="ca-ES" b="1" dirty="0" err="1" smtClean="0">
                <a:solidFill>
                  <a:srgbClr val="000000"/>
                </a:solidFill>
              </a:rPr>
              <a:t>greater</a:t>
            </a:r>
            <a:r>
              <a:rPr lang="ca-ES" b="1" dirty="0" smtClean="0">
                <a:solidFill>
                  <a:srgbClr val="000000"/>
                </a:solidFill>
              </a:rPr>
              <a:t> </a:t>
            </a:r>
            <a:r>
              <a:rPr lang="ca-ES" b="1" dirty="0" err="1" smtClean="0">
                <a:solidFill>
                  <a:srgbClr val="000000"/>
                </a:solidFill>
              </a:rPr>
              <a:t>variability</a:t>
            </a:r>
            <a:r>
              <a:rPr lang="ca-ES" b="1" dirty="0" smtClean="0">
                <a:solidFill>
                  <a:srgbClr val="000000"/>
                </a:solidFill>
              </a:rPr>
              <a:t> in </a:t>
            </a:r>
            <a:r>
              <a:rPr lang="ca-ES" b="1" dirty="0" err="1" smtClean="0">
                <a:solidFill>
                  <a:srgbClr val="000000"/>
                </a:solidFill>
              </a:rPr>
              <a:t>its</a:t>
            </a:r>
            <a:r>
              <a:rPr lang="ca-ES" b="1" dirty="0" smtClean="0">
                <a:solidFill>
                  <a:srgbClr val="000000"/>
                </a:solidFill>
              </a:rPr>
              <a:t> </a:t>
            </a:r>
            <a:r>
              <a:rPr lang="ca-ES" b="1" dirty="0" err="1" smtClean="0">
                <a:solidFill>
                  <a:srgbClr val="000000"/>
                </a:solidFill>
              </a:rPr>
              <a:t>availability</a:t>
            </a:r>
            <a:r>
              <a:rPr lang="ca-ES" b="1" dirty="0" smtClean="0">
                <a:solidFill>
                  <a:srgbClr val="000000"/>
                </a:solidFill>
              </a:rPr>
              <a:t> </a:t>
            </a:r>
            <a:r>
              <a:rPr lang="ca-ES" b="1" dirty="0" err="1" smtClean="0">
                <a:solidFill>
                  <a:srgbClr val="000000"/>
                </a:solidFill>
              </a:rPr>
              <a:t>and</a:t>
            </a:r>
            <a:r>
              <a:rPr lang="ca-ES" b="1" dirty="0" smtClean="0">
                <a:solidFill>
                  <a:srgbClr val="000000"/>
                </a:solidFill>
              </a:rPr>
              <a:t> </a:t>
            </a:r>
            <a:r>
              <a:rPr lang="ca-ES" b="1" dirty="0" err="1" smtClean="0">
                <a:solidFill>
                  <a:srgbClr val="000000"/>
                </a:solidFill>
              </a:rPr>
              <a:t>an</a:t>
            </a:r>
            <a:r>
              <a:rPr lang="ca-ES" b="1" dirty="0" smtClean="0">
                <a:solidFill>
                  <a:srgbClr val="000000"/>
                </a:solidFill>
              </a:rPr>
              <a:t> </a:t>
            </a:r>
            <a:r>
              <a:rPr lang="ca-ES" b="1" dirty="0" err="1" smtClean="0">
                <a:solidFill>
                  <a:srgbClr val="000000"/>
                </a:solidFill>
              </a:rPr>
              <a:t>increase</a:t>
            </a:r>
            <a:r>
              <a:rPr lang="ca-ES" b="1" dirty="0" smtClean="0">
                <a:solidFill>
                  <a:srgbClr val="000000"/>
                </a:solidFill>
              </a:rPr>
              <a:t> in </a:t>
            </a:r>
            <a:r>
              <a:rPr lang="ca-ES" b="1" dirty="0" err="1" smtClean="0">
                <a:solidFill>
                  <a:srgbClr val="000000"/>
                </a:solidFill>
              </a:rPr>
              <a:t>demand</a:t>
            </a:r>
            <a:r>
              <a:rPr lang="ca-ES" b="1" dirty="0" smtClean="0">
                <a:solidFill>
                  <a:srgbClr val="000000"/>
                </a:solidFill>
              </a:rPr>
              <a:t>. </a:t>
            </a:r>
            <a:r>
              <a:rPr lang="ca-ES" b="1" dirty="0" err="1" smtClean="0">
                <a:solidFill>
                  <a:srgbClr val="000000"/>
                </a:solidFill>
              </a:rPr>
              <a:t>Specifically</a:t>
            </a:r>
            <a:r>
              <a:rPr lang="ca-ES" b="1" dirty="0" smtClean="0">
                <a:solidFill>
                  <a:srgbClr val="000000"/>
                </a:solidFill>
              </a:rPr>
              <a:t>, </a:t>
            </a:r>
            <a:r>
              <a:rPr lang="ca-ES" b="1" dirty="0" err="1" smtClean="0">
                <a:solidFill>
                  <a:srgbClr val="000000"/>
                </a:solidFill>
              </a:rPr>
              <a:t>by</a:t>
            </a:r>
            <a:r>
              <a:rPr lang="ca-ES" b="1" dirty="0" smtClean="0">
                <a:solidFill>
                  <a:srgbClr val="000000"/>
                </a:solidFill>
              </a:rPr>
              <a:t> 2050 </a:t>
            </a:r>
            <a:r>
              <a:rPr lang="ca-ES" b="1" dirty="0" err="1" smtClean="0">
                <a:solidFill>
                  <a:srgbClr val="000000"/>
                </a:solidFill>
              </a:rPr>
              <a:t>there</a:t>
            </a:r>
            <a:r>
              <a:rPr lang="ca-ES" b="1" dirty="0" smtClean="0">
                <a:solidFill>
                  <a:srgbClr val="000000"/>
                </a:solidFill>
              </a:rPr>
              <a:t> </a:t>
            </a:r>
            <a:r>
              <a:rPr lang="ca-ES" b="1" dirty="0" err="1" smtClean="0">
                <a:solidFill>
                  <a:srgbClr val="000000"/>
                </a:solidFill>
              </a:rPr>
              <a:t>will</a:t>
            </a:r>
            <a:r>
              <a:rPr lang="ca-ES" b="1" dirty="0" smtClean="0">
                <a:solidFill>
                  <a:srgbClr val="000000"/>
                </a:solidFill>
              </a:rPr>
              <a:t> be a </a:t>
            </a:r>
            <a:r>
              <a:rPr lang="ca-ES" b="1" dirty="0" err="1" smtClean="0">
                <a:solidFill>
                  <a:srgbClr val="000000"/>
                </a:solidFill>
              </a:rPr>
              <a:t>need</a:t>
            </a:r>
            <a:r>
              <a:rPr lang="ca-ES" b="1" dirty="0" smtClean="0">
                <a:solidFill>
                  <a:srgbClr val="000000"/>
                </a:solidFill>
              </a:rPr>
              <a:t> for </a:t>
            </a:r>
            <a:r>
              <a:rPr lang="ca-ES" b="1" dirty="0" err="1" smtClean="0">
                <a:solidFill>
                  <a:srgbClr val="000000"/>
                </a:solidFill>
              </a:rPr>
              <a:t>an</a:t>
            </a:r>
            <a:r>
              <a:rPr lang="ca-ES" b="1" dirty="0" smtClean="0">
                <a:solidFill>
                  <a:srgbClr val="000000"/>
                </a:solidFill>
              </a:rPr>
              <a:t> </a:t>
            </a:r>
            <a:r>
              <a:rPr lang="ca-ES" b="1" dirty="0" err="1" smtClean="0">
                <a:solidFill>
                  <a:srgbClr val="000000"/>
                </a:solidFill>
              </a:rPr>
              <a:t>additional</a:t>
            </a:r>
            <a:r>
              <a:rPr lang="ca-ES" b="1" dirty="0" smtClean="0">
                <a:solidFill>
                  <a:srgbClr val="000000"/>
                </a:solidFill>
              </a:rPr>
              <a:t> 18 hm</a:t>
            </a:r>
            <a:r>
              <a:rPr lang="ca-ES" b="1" baseline="30000" dirty="0" smtClean="0">
                <a:solidFill>
                  <a:srgbClr val="000000"/>
                </a:solidFill>
              </a:rPr>
              <a:t>3</a:t>
            </a:r>
            <a:r>
              <a:rPr lang="ca-ES" b="1" dirty="0" smtClean="0">
                <a:solidFill>
                  <a:srgbClr val="000000"/>
                </a:solidFill>
              </a:rPr>
              <a:t>/</a:t>
            </a:r>
            <a:r>
              <a:rPr lang="ca-ES" b="1" dirty="0" err="1" smtClean="0">
                <a:solidFill>
                  <a:srgbClr val="000000"/>
                </a:solidFill>
              </a:rPr>
              <a:t>year</a:t>
            </a:r>
            <a:r>
              <a:rPr lang="ca-ES" b="1" dirty="0" smtClean="0">
                <a:solidFill>
                  <a:srgbClr val="000000"/>
                </a:solidFill>
              </a:rPr>
              <a:t> of potable </a:t>
            </a:r>
            <a:r>
              <a:rPr lang="ca-ES" b="1" dirty="0" err="1" smtClean="0">
                <a:solidFill>
                  <a:srgbClr val="000000"/>
                </a:solidFill>
              </a:rPr>
              <a:t>water</a:t>
            </a:r>
            <a:r>
              <a:rPr lang="ca-ES" b="1" dirty="0" smtClean="0">
                <a:solidFill>
                  <a:srgbClr val="000000"/>
                </a:solidFill>
              </a:rPr>
              <a:t> </a:t>
            </a:r>
            <a:r>
              <a:rPr lang="ca-ES" b="1" dirty="0" err="1" smtClean="0">
                <a:solidFill>
                  <a:srgbClr val="000000"/>
                </a:solidFill>
              </a:rPr>
              <a:t>resources</a:t>
            </a:r>
            <a:r>
              <a:rPr lang="ca-ES" b="1" dirty="0" smtClean="0">
                <a:solidFill>
                  <a:srgbClr val="000000"/>
                </a:solidFill>
              </a:rPr>
              <a:t>. </a:t>
            </a:r>
          </a:p>
          <a:p>
            <a:pPr>
              <a:defRPr/>
            </a:pPr>
            <a:endParaRPr lang="en-GB" dirty="0" smtClean="0">
              <a:highlight>
                <a:srgbClr val="FFFF00"/>
              </a:highlight>
            </a:endParaRPr>
          </a:p>
          <a:p>
            <a:pPr>
              <a:defRPr/>
            </a:pPr>
            <a:r>
              <a:rPr lang="en-GB" dirty="0" smtClean="0">
                <a:highlight>
                  <a:srgbClr val="FFFF00"/>
                </a:highlight>
              </a:rPr>
              <a:t>Underground </a:t>
            </a:r>
            <a:r>
              <a:rPr lang="en-GB" dirty="0" smtClean="0">
                <a:highlight>
                  <a:srgbClr val="FFFF00"/>
                </a:highlight>
              </a:rPr>
              <a:t>31.85</a:t>
            </a:r>
            <a:endParaRPr lang="es-ES" dirty="0" smtClean="0">
              <a:highlight>
                <a:srgbClr val="FFFF00"/>
              </a:highlight>
            </a:endParaRPr>
          </a:p>
          <a:p>
            <a:pPr>
              <a:defRPr/>
            </a:pPr>
            <a:r>
              <a:rPr lang="en-GB" dirty="0" smtClean="0">
                <a:highlight>
                  <a:srgbClr val="FFFF00"/>
                </a:highlight>
              </a:rPr>
              <a:t>-9% (current: 35.0)</a:t>
            </a:r>
            <a:endParaRPr lang="es-ES" dirty="0" smtClean="0">
              <a:highlight>
                <a:srgbClr val="FFFF00"/>
              </a:highlight>
            </a:endParaRPr>
          </a:p>
          <a:p>
            <a:pPr>
              <a:defRPr/>
            </a:pPr>
            <a:r>
              <a:rPr lang="en-GB" dirty="0" err="1" smtClean="0">
                <a:highlight>
                  <a:srgbClr val="FFFF00"/>
                </a:highlight>
              </a:rPr>
              <a:t>Llobregat</a:t>
            </a:r>
            <a:r>
              <a:rPr lang="en-GB" dirty="0" smtClean="0">
                <a:highlight>
                  <a:srgbClr val="FFFF00"/>
                </a:highlight>
              </a:rPr>
              <a:t> + Besòs wells 31.85</a:t>
            </a:r>
            <a:endParaRPr lang="es-ES" dirty="0" smtClean="0">
              <a:highlight>
                <a:srgbClr val="FFFF00"/>
              </a:highlight>
            </a:endParaRPr>
          </a:p>
          <a:p>
            <a:pPr>
              <a:defRPr/>
            </a:pPr>
            <a:r>
              <a:rPr lang="en-GB" dirty="0" smtClean="0">
                <a:highlight>
                  <a:srgbClr val="FFFF00"/>
                </a:highlight>
              </a:rPr>
              <a:t>Surface 159.3</a:t>
            </a:r>
            <a:endParaRPr lang="es-ES" dirty="0" smtClean="0">
              <a:highlight>
                <a:srgbClr val="FFFF00"/>
              </a:highlight>
            </a:endParaRPr>
          </a:p>
          <a:p>
            <a:pPr>
              <a:defRPr/>
            </a:pPr>
            <a:r>
              <a:rPr lang="en-GB" dirty="0" smtClean="0">
                <a:highlight>
                  <a:srgbClr val="FFFF00"/>
                </a:highlight>
              </a:rPr>
              <a:t>-12% (current: 181.0)</a:t>
            </a:r>
            <a:endParaRPr lang="es-ES" dirty="0" smtClean="0">
              <a:highlight>
                <a:srgbClr val="FFFF00"/>
              </a:highlight>
            </a:endParaRPr>
          </a:p>
          <a:p>
            <a:pPr>
              <a:defRPr/>
            </a:pPr>
            <a:r>
              <a:rPr lang="en-GB" dirty="0" smtClean="0">
                <a:highlight>
                  <a:srgbClr val="FFFF00"/>
                </a:highlight>
              </a:rPr>
              <a:t>River </a:t>
            </a:r>
            <a:r>
              <a:rPr lang="en-GB" dirty="0" err="1" smtClean="0">
                <a:highlight>
                  <a:srgbClr val="FFFF00"/>
                </a:highlight>
              </a:rPr>
              <a:t>Llobregat</a:t>
            </a:r>
            <a:r>
              <a:rPr lang="en-GB" dirty="0" smtClean="0">
                <a:highlight>
                  <a:srgbClr val="FFFF00"/>
                </a:highlight>
              </a:rPr>
              <a:t> 65.0</a:t>
            </a:r>
            <a:endParaRPr lang="es-ES" dirty="0" smtClean="0">
              <a:highlight>
                <a:srgbClr val="FFFF00"/>
              </a:highlight>
            </a:endParaRPr>
          </a:p>
          <a:p>
            <a:pPr>
              <a:defRPr/>
            </a:pPr>
            <a:r>
              <a:rPr lang="en-GB" dirty="0" smtClean="0">
                <a:highlight>
                  <a:srgbClr val="FFFF00"/>
                </a:highlight>
              </a:rPr>
              <a:t>River </a:t>
            </a:r>
            <a:r>
              <a:rPr lang="en-GB" dirty="0" err="1" smtClean="0">
                <a:highlight>
                  <a:srgbClr val="FFFF00"/>
                </a:highlight>
              </a:rPr>
              <a:t>Ter</a:t>
            </a:r>
            <a:r>
              <a:rPr lang="en-GB" dirty="0" smtClean="0">
                <a:highlight>
                  <a:srgbClr val="FFFF00"/>
                </a:highlight>
              </a:rPr>
              <a:t> 94.3</a:t>
            </a:r>
            <a:endParaRPr lang="es-ES" dirty="0" smtClean="0">
              <a:highlight>
                <a:srgbClr val="FFFF00"/>
              </a:highlight>
            </a:endParaRPr>
          </a:p>
          <a:p>
            <a:pPr>
              <a:defRPr/>
            </a:pPr>
            <a:r>
              <a:rPr lang="en-GB" dirty="0" smtClean="0">
                <a:highlight>
                  <a:srgbClr val="FFFF00"/>
                </a:highlight>
              </a:rPr>
              <a:t>Desalination plant (ITAM) 14</a:t>
            </a:r>
            <a:endParaRPr lang="es-ES" dirty="0" smtClean="0">
              <a:highlight>
                <a:srgbClr val="FFFF00"/>
              </a:highlight>
            </a:endParaRPr>
          </a:p>
          <a:p>
            <a:pPr>
              <a:defRPr/>
            </a:pPr>
            <a:r>
              <a:rPr lang="en-GB" dirty="0" smtClean="0">
                <a:highlight>
                  <a:srgbClr val="FFFF00"/>
                </a:highlight>
              </a:rPr>
              <a:t>ITAM </a:t>
            </a:r>
            <a:r>
              <a:rPr lang="en-GB" dirty="0" err="1" smtClean="0">
                <a:highlight>
                  <a:srgbClr val="FFFF00"/>
                </a:highlight>
              </a:rPr>
              <a:t>Llobregat</a:t>
            </a:r>
            <a:r>
              <a:rPr lang="en-GB" dirty="0" smtClean="0">
                <a:highlight>
                  <a:srgbClr val="FFFF00"/>
                </a:highlight>
              </a:rPr>
              <a:t>	12</a:t>
            </a:r>
            <a:endParaRPr lang="es-ES" dirty="0" smtClean="0">
              <a:highlight>
                <a:srgbClr val="FFFF00"/>
              </a:highlight>
            </a:endParaRPr>
          </a:p>
          <a:p>
            <a:pPr>
              <a:defRPr/>
            </a:pPr>
            <a:r>
              <a:rPr lang="en-GB" dirty="0" smtClean="0">
                <a:highlight>
                  <a:srgbClr val="FFFF00"/>
                </a:highlight>
              </a:rPr>
              <a:t>ITAM </a:t>
            </a:r>
            <a:r>
              <a:rPr lang="en-GB" dirty="0" err="1" smtClean="0">
                <a:highlight>
                  <a:srgbClr val="FFFF00"/>
                </a:highlight>
              </a:rPr>
              <a:t>Tordera</a:t>
            </a:r>
            <a:r>
              <a:rPr lang="en-GB" dirty="0" smtClean="0">
                <a:highlight>
                  <a:srgbClr val="FFFF00"/>
                </a:highlight>
              </a:rPr>
              <a:t>	2</a:t>
            </a:r>
            <a:endParaRPr lang="es-ES" dirty="0" smtClean="0">
              <a:highlight>
                <a:srgbClr val="FFFF00"/>
              </a:highlight>
            </a:endParaRPr>
          </a:p>
          <a:p>
            <a:pPr>
              <a:defRPr/>
            </a:pPr>
            <a:r>
              <a:rPr lang="en-GB" dirty="0" smtClean="0">
                <a:highlight>
                  <a:srgbClr val="FFFF00"/>
                </a:highlight>
              </a:rPr>
              <a:t>Additional resource needs</a:t>
            </a:r>
            <a:endParaRPr lang="es-ES" dirty="0" smtClean="0">
              <a:highlight>
                <a:srgbClr val="FFFF00"/>
              </a:highlight>
            </a:endParaRPr>
          </a:p>
          <a:p>
            <a:pPr>
              <a:defRPr/>
            </a:pPr>
            <a:r>
              <a:rPr lang="en-GB" dirty="0" smtClean="0">
                <a:highlight>
                  <a:srgbClr val="FFFF00"/>
                </a:highlight>
              </a:rPr>
              <a:t>Potable</a:t>
            </a:r>
            <a:endParaRPr lang="es-ES" dirty="0" smtClean="0">
              <a:highlight>
                <a:srgbClr val="FFFF00"/>
              </a:highlight>
            </a:endParaRPr>
          </a:p>
          <a:p>
            <a:pPr>
              <a:defRPr/>
            </a:pPr>
            <a:r>
              <a:rPr lang="en-GB" dirty="0" smtClean="0">
                <a:highlight>
                  <a:srgbClr val="FFFF00"/>
                </a:highlight>
              </a:rPr>
              <a:t>239.1</a:t>
            </a:r>
            <a:endParaRPr lang="es-ES" dirty="0" smtClean="0">
              <a:highlight>
                <a:srgbClr val="FFFF00"/>
              </a:highlight>
            </a:endParaRPr>
          </a:p>
          <a:p>
            <a:pPr>
              <a:defRPr/>
            </a:pPr>
            <a:r>
              <a:rPr lang="en-GB" dirty="0" smtClean="0">
                <a:highlight>
                  <a:srgbClr val="FFFF00"/>
                </a:highlight>
              </a:rPr>
              <a:t>Other</a:t>
            </a:r>
            <a:endParaRPr lang="es-ES" dirty="0" smtClean="0">
              <a:highlight>
                <a:srgbClr val="FFFF00"/>
              </a:highlight>
            </a:endParaRPr>
          </a:p>
          <a:p>
            <a:pPr>
              <a:defRPr/>
            </a:pPr>
            <a:r>
              <a:rPr lang="en-GB" dirty="0" smtClean="0">
                <a:highlight>
                  <a:srgbClr val="FFFF00"/>
                </a:highlight>
              </a:rPr>
              <a:t>Barcelona Metropolitan Area (BMA)</a:t>
            </a:r>
            <a:endParaRPr lang="es-ES" dirty="0" smtClean="0">
              <a:highlight>
                <a:srgbClr val="FFFF00"/>
              </a:highlight>
            </a:endParaRPr>
          </a:p>
          <a:p>
            <a:pPr>
              <a:defRPr/>
            </a:pPr>
            <a:r>
              <a:rPr lang="en-GB" dirty="0" err="1" smtClean="0">
                <a:highlight>
                  <a:srgbClr val="FFFF00"/>
                </a:highlight>
              </a:rPr>
              <a:t>Bcn</a:t>
            </a:r>
            <a:r>
              <a:rPr lang="en-GB" dirty="0" smtClean="0">
                <a:highlight>
                  <a:srgbClr val="FFFF00"/>
                </a:highlight>
              </a:rPr>
              <a:t> Aquifer</a:t>
            </a:r>
            <a:endParaRPr lang="es-ES" dirty="0" smtClean="0">
              <a:highlight>
                <a:srgbClr val="FFFF00"/>
              </a:highlight>
            </a:endParaRPr>
          </a:p>
          <a:p>
            <a:pPr>
              <a:defRPr/>
            </a:pPr>
            <a:r>
              <a:rPr lang="en-GB" dirty="0" smtClean="0">
                <a:highlight>
                  <a:srgbClr val="FFFF00"/>
                </a:highlight>
              </a:rPr>
              <a:t>Grid losses</a:t>
            </a:r>
            <a:endParaRPr lang="es-ES" dirty="0" smtClean="0">
              <a:highlight>
                <a:srgbClr val="FFFF00"/>
              </a:highlight>
            </a:endParaRPr>
          </a:p>
          <a:p>
            <a:pPr>
              <a:defRPr/>
            </a:pPr>
            <a:r>
              <a:rPr lang="en-GB" dirty="0" smtClean="0">
                <a:highlight>
                  <a:srgbClr val="FFFF00"/>
                </a:highlight>
              </a:rPr>
              <a:t>Private wells</a:t>
            </a:r>
            <a:endParaRPr lang="es-ES" dirty="0" smtClean="0">
              <a:highlight>
                <a:srgbClr val="FFFF00"/>
              </a:highlight>
            </a:endParaRPr>
          </a:p>
          <a:p>
            <a:pPr>
              <a:defRPr/>
            </a:pPr>
            <a:r>
              <a:rPr lang="en-GB" dirty="0" smtClean="0">
                <a:highlight>
                  <a:srgbClr val="FFFF00"/>
                </a:highlight>
              </a:rPr>
              <a:t>Phreatic network</a:t>
            </a:r>
            <a:endParaRPr lang="es-ES" dirty="0" smtClean="0">
              <a:highlight>
                <a:srgbClr val="FFFF00"/>
              </a:highlight>
            </a:endParaRPr>
          </a:p>
          <a:p>
            <a:pPr>
              <a:defRPr/>
            </a:pPr>
            <a:r>
              <a:rPr lang="en-GB" dirty="0" smtClean="0">
                <a:highlight>
                  <a:srgbClr val="FFFF00"/>
                </a:highlight>
              </a:rPr>
              <a:t>Infiltrations</a:t>
            </a:r>
            <a:endParaRPr lang="es-ES" dirty="0" smtClean="0">
              <a:highlight>
                <a:srgbClr val="FFFF00"/>
              </a:highlight>
            </a:endParaRPr>
          </a:p>
          <a:p>
            <a:pPr>
              <a:defRPr/>
            </a:pPr>
            <a:r>
              <a:rPr lang="en-GB" dirty="0" smtClean="0">
                <a:highlight>
                  <a:srgbClr val="FFFF00"/>
                </a:highlight>
              </a:rPr>
              <a:t>Metro extractions</a:t>
            </a:r>
            <a:endParaRPr lang="es-ES" dirty="0" smtClean="0">
              <a:highlight>
                <a:srgbClr val="FFFF00"/>
              </a:highlight>
            </a:endParaRPr>
          </a:p>
          <a:p>
            <a:pPr>
              <a:defRPr/>
            </a:pPr>
            <a:r>
              <a:rPr lang="en-GB" dirty="0" smtClean="0">
                <a:highlight>
                  <a:srgbClr val="FFFF00"/>
                </a:highlight>
              </a:rPr>
              <a:t>Domestic</a:t>
            </a:r>
            <a:endParaRPr lang="es-ES" dirty="0" smtClean="0">
              <a:highlight>
                <a:srgbClr val="FFFF00"/>
              </a:highlight>
            </a:endParaRPr>
          </a:p>
          <a:p>
            <a:pPr>
              <a:defRPr/>
            </a:pPr>
            <a:r>
              <a:rPr lang="en-GB" dirty="0" smtClean="0">
                <a:highlight>
                  <a:srgbClr val="FFFF00"/>
                </a:highlight>
              </a:rPr>
              <a:t>Commercial Industrial</a:t>
            </a:r>
            <a:endParaRPr lang="es-ES" dirty="0" smtClean="0">
              <a:highlight>
                <a:srgbClr val="FFFF00"/>
              </a:highlight>
            </a:endParaRPr>
          </a:p>
          <a:p>
            <a:pPr>
              <a:defRPr/>
            </a:pPr>
            <a:r>
              <a:rPr lang="en-GB" dirty="0" smtClean="0">
                <a:highlight>
                  <a:srgbClr val="FFFF00"/>
                </a:highlight>
              </a:rPr>
              <a:t>Municipal Consumption</a:t>
            </a:r>
            <a:endParaRPr lang="es-ES" dirty="0" smtClean="0">
              <a:highlight>
                <a:srgbClr val="FFFF00"/>
              </a:highlight>
            </a:endParaRPr>
          </a:p>
          <a:p>
            <a:pPr>
              <a:defRPr/>
            </a:pPr>
            <a:r>
              <a:rPr lang="en-GB" dirty="0" smtClean="0">
                <a:highlight>
                  <a:srgbClr val="FFFF00"/>
                </a:highlight>
              </a:rPr>
              <a:t>Not invoiced</a:t>
            </a:r>
            <a:endParaRPr lang="es-ES" dirty="0" smtClean="0">
              <a:highlight>
                <a:srgbClr val="FFFF00"/>
              </a:highlight>
            </a:endParaRPr>
          </a:p>
          <a:p>
            <a:pPr>
              <a:defRPr/>
            </a:pPr>
            <a:r>
              <a:rPr lang="en-GB" dirty="0" smtClean="0">
                <a:highlight>
                  <a:srgbClr val="FFFF00"/>
                </a:highlight>
              </a:rPr>
              <a:t>Groundwater</a:t>
            </a:r>
            <a:endParaRPr lang="es-ES" dirty="0" smtClean="0">
              <a:highlight>
                <a:srgbClr val="FFFF00"/>
              </a:highlight>
            </a:endParaRPr>
          </a:p>
          <a:p>
            <a:pPr>
              <a:defRPr/>
            </a:pPr>
            <a:r>
              <a:rPr lang="en-GB" dirty="0" smtClean="0">
                <a:highlight>
                  <a:srgbClr val="FFFF00"/>
                </a:highlight>
              </a:rPr>
              <a:t>Rainwater</a:t>
            </a:r>
            <a:endParaRPr lang="es-ES" dirty="0" smtClean="0">
              <a:highlight>
                <a:srgbClr val="FFFF00"/>
              </a:highlight>
            </a:endParaRPr>
          </a:p>
          <a:p>
            <a:pPr>
              <a:defRPr/>
            </a:pPr>
            <a:r>
              <a:rPr lang="en-GB" dirty="0" smtClean="0">
                <a:highlight>
                  <a:srgbClr val="FFFF00"/>
                </a:highlight>
              </a:rPr>
              <a:t>Sewage system</a:t>
            </a:r>
            <a:endParaRPr lang="es-ES" dirty="0" smtClean="0">
              <a:highlight>
                <a:srgbClr val="FFFF00"/>
              </a:highlight>
            </a:endParaRPr>
          </a:p>
          <a:p>
            <a:pPr>
              <a:defRPr/>
            </a:pPr>
            <a:r>
              <a:rPr lang="en-GB" dirty="0" smtClean="0">
                <a:highlight>
                  <a:srgbClr val="FFFF00"/>
                </a:highlight>
              </a:rPr>
              <a:t>Other Municipalities</a:t>
            </a:r>
            <a:endParaRPr lang="es-ES" dirty="0" smtClean="0">
              <a:highlight>
                <a:srgbClr val="FFFF00"/>
              </a:highlight>
            </a:endParaRPr>
          </a:p>
          <a:p>
            <a:pPr>
              <a:defRPr/>
            </a:pPr>
            <a:r>
              <a:rPr lang="en-GB" dirty="0" smtClean="0">
                <a:highlight>
                  <a:srgbClr val="FFFF00"/>
                </a:highlight>
              </a:rPr>
              <a:t>Regenerated water</a:t>
            </a:r>
            <a:endParaRPr lang="es-ES" dirty="0" smtClean="0">
              <a:highlight>
                <a:srgbClr val="FFFF00"/>
              </a:highlight>
            </a:endParaRPr>
          </a:p>
          <a:p>
            <a:pPr>
              <a:defRPr/>
            </a:pPr>
            <a:r>
              <a:rPr lang="en-GB" dirty="0" smtClean="0">
                <a:highlight>
                  <a:srgbClr val="FFFF00"/>
                </a:highlight>
              </a:rPr>
              <a:t>EDAR </a:t>
            </a:r>
            <a:r>
              <a:rPr lang="en-GB" dirty="0" err="1" smtClean="0">
                <a:highlight>
                  <a:srgbClr val="FFFF00"/>
                </a:highlight>
              </a:rPr>
              <a:t>Llobregat</a:t>
            </a:r>
            <a:endParaRPr lang="es-ES" dirty="0" smtClean="0">
              <a:highlight>
                <a:srgbClr val="FFFF00"/>
              </a:highlight>
            </a:endParaRPr>
          </a:p>
          <a:p>
            <a:pPr>
              <a:defRPr/>
            </a:pPr>
            <a:r>
              <a:rPr lang="en-GB" dirty="0" smtClean="0">
                <a:highlight>
                  <a:srgbClr val="FFFF00"/>
                </a:highlight>
              </a:rPr>
              <a:t>EDAR Besòs</a:t>
            </a:r>
            <a:endParaRPr lang="es-ES" dirty="0" smtClean="0">
              <a:highlight>
                <a:srgbClr val="FFFF00"/>
              </a:highlight>
            </a:endParaRPr>
          </a:p>
          <a:p>
            <a:pPr>
              <a:defRPr/>
            </a:pPr>
            <a:r>
              <a:rPr lang="en-GB" dirty="0" smtClean="0">
                <a:highlight>
                  <a:srgbClr val="FFFF00"/>
                </a:highlight>
              </a:rPr>
              <a:t>Other Municipalities</a:t>
            </a:r>
            <a:endParaRPr lang="es-ES" dirty="0" smtClean="0">
              <a:highlight>
                <a:srgbClr val="FFFF00"/>
              </a:highlight>
            </a:endParaRPr>
          </a:p>
          <a:p>
            <a:pPr>
              <a:defRPr/>
            </a:pPr>
            <a:r>
              <a:rPr lang="en-GB" dirty="0" smtClean="0">
                <a:highlight>
                  <a:srgbClr val="FFFF00"/>
                </a:highlight>
              </a:rPr>
              <a:t>Regenerated water</a:t>
            </a:r>
            <a:endParaRPr lang="es-ES" dirty="0" smtClean="0">
              <a:highlight>
                <a:srgbClr val="FFFF00"/>
              </a:highlight>
            </a:endParaRPr>
          </a:p>
          <a:p>
            <a:pPr>
              <a:defRPr/>
            </a:pPr>
            <a:r>
              <a:rPr lang="en-GB" dirty="0" smtClean="0">
                <a:highlight>
                  <a:srgbClr val="FFFF00"/>
                </a:highlight>
              </a:rPr>
              <a:t>Consumption BCN</a:t>
            </a:r>
            <a:endParaRPr lang="es-ES" dirty="0" smtClean="0">
              <a:highlight>
                <a:srgbClr val="FFFF00"/>
              </a:highlight>
            </a:endParaRPr>
          </a:p>
          <a:p>
            <a:pPr>
              <a:defRPr/>
            </a:pPr>
            <a:r>
              <a:rPr lang="en-GB" u="sng" dirty="0" smtClean="0">
                <a:highlight>
                  <a:srgbClr val="FFFF00"/>
                </a:highlight>
              </a:rPr>
              <a:t>BCN 2050</a:t>
            </a:r>
            <a:endParaRPr lang="es-ES" dirty="0" smtClean="0">
              <a:highlight>
                <a:srgbClr val="FFFF00"/>
              </a:highlight>
            </a:endParaRPr>
          </a:p>
          <a:p>
            <a:pPr>
              <a:defRPr/>
            </a:pPr>
            <a:r>
              <a:rPr lang="en-GB" dirty="0" err="1" smtClean="0">
                <a:highlight>
                  <a:srgbClr val="FFFF00"/>
                </a:highlight>
              </a:rPr>
              <a:t>hma</a:t>
            </a:r>
            <a:r>
              <a:rPr lang="en-GB" dirty="0" smtClean="0">
                <a:highlight>
                  <a:srgbClr val="FFFF00"/>
                </a:highlight>
              </a:rPr>
              <a:t>/year</a:t>
            </a:r>
            <a:endParaRPr lang="es-ES" dirty="0" smtClean="0">
              <a:highlight>
                <a:srgbClr val="FFFF00"/>
              </a:highlight>
            </a:endParaRPr>
          </a:p>
          <a:p>
            <a:pPr>
              <a:defRPr/>
            </a:pPr>
            <a:r>
              <a:rPr lang="en-GB" dirty="0" smtClean="0">
                <a:highlight>
                  <a:srgbClr val="FFFF00"/>
                </a:highlight>
              </a:rPr>
              <a:t>Climate change</a:t>
            </a:r>
            <a:endParaRPr lang="es-ES" dirty="0" smtClean="0">
              <a:highlight>
                <a:srgbClr val="FFFF00"/>
              </a:highlight>
            </a:endParaRPr>
          </a:p>
          <a:p>
            <a:pPr>
              <a:defRPr/>
            </a:pPr>
            <a:r>
              <a:rPr lang="en-GB" dirty="0" smtClean="0">
                <a:highlight>
                  <a:srgbClr val="FFFF00"/>
                </a:highlight>
              </a:rPr>
              <a:t>Rain 57.3</a:t>
            </a:r>
            <a:endParaRPr lang="es-ES" dirty="0" smtClean="0">
              <a:highlight>
                <a:srgbClr val="FFFF00"/>
              </a:highlight>
            </a:endParaRPr>
          </a:p>
          <a:p>
            <a:pPr>
              <a:defRPr/>
            </a:pPr>
            <a:r>
              <a:rPr lang="en-GB" dirty="0" smtClean="0">
                <a:highlight>
                  <a:srgbClr val="FFFF00"/>
                </a:highlight>
              </a:rPr>
              <a:t>-6%</a:t>
            </a:r>
            <a:endParaRPr lang="es-ES" dirty="0" smtClean="0">
              <a:highlight>
                <a:srgbClr val="FFFF00"/>
              </a:highlight>
            </a:endParaRPr>
          </a:p>
          <a:p>
            <a:pPr>
              <a:defRPr/>
            </a:pPr>
            <a:r>
              <a:rPr lang="en-GB" dirty="0" smtClean="0">
                <a:highlight>
                  <a:srgbClr val="FFFF00"/>
                </a:highlight>
              </a:rPr>
              <a:t>(current: 61.0)</a:t>
            </a:r>
            <a:endParaRPr lang="es-ES" dirty="0" smtClean="0">
              <a:highlight>
                <a:srgbClr val="FFFF00"/>
              </a:highlight>
            </a:endParaRPr>
          </a:p>
          <a:p>
            <a:pPr>
              <a:defRPr/>
            </a:pPr>
            <a:r>
              <a:rPr lang="en-GB" dirty="0" smtClean="0">
                <a:highlight>
                  <a:srgbClr val="FFFF00"/>
                </a:highlight>
              </a:rPr>
              <a:t>Evapotranspiration 23</a:t>
            </a:r>
            <a:endParaRPr lang="es-ES" dirty="0" smtClean="0">
              <a:highlight>
                <a:srgbClr val="FFFF00"/>
              </a:highlight>
            </a:endParaRPr>
          </a:p>
          <a:p>
            <a:pPr>
              <a:defRPr/>
            </a:pPr>
            <a:r>
              <a:rPr lang="en-GB" dirty="0" smtClean="0">
                <a:highlight>
                  <a:srgbClr val="FFFF00"/>
                </a:highlight>
              </a:rPr>
              <a:t>3% (current: 23.0)</a:t>
            </a:r>
            <a:endParaRPr lang="es-ES" dirty="0" smtClean="0">
              <a:highlight>
                <a:srgbClr val="FFFF00"/>
              </a:highlight>
            </a:endParaRPr>
          </a:p>
          <a:p>
            <a:pPr>
              <a:defRPr/>
            </a:pPr>
            <a:r>
              <a:rPr lang="en-GB" dirty="0" smtClean="0">
                <a:highlight>
                  <a:srgbClr val="FFFF00"/>
                </a:highlight>
              </a:rPr>
              <a:t>* According to the Reuse of Water in Catalonia (ACA) programme</a:t>
            </a:r>
            <a:endParaRPr lang="es-ES" dirty="0" smtClean="0">
              <a:highlight>
                <a:srgbClr val="FFFF00"/>
              </a:highlight>
            </a:endParaRPr>
          </a:p>
          <a:p>
            <a:pPr eaLnBrk="1" fontAlgn="auto" hangingPunct="1">
              <a:spcBef>
                <a:spcPts val="0"/>
              </a:spcBef>
              <a:spcAft>
                <a:spcPts val="0"/>
              </a:spcAft>
              <a:defRPr/>
            </a:pPr>
            <a:endParaRPr lang="es-ES_tradnl" sz="1050" dirty="0" smtClean="0">
              <a:highlight>
                <a:srgbClr val="FFFF00"/>
              </a:highlight>
              <a:latin typeface="+mn-lt"/>
            </a:endParaRPr>
          </a:p>
          <a:p>
            <a:endParaRPr lang="ca-ES" dirty="0"/>
          </a:p>
        </p:txBody>
      </p:sp>
      <p:sp>
        <p:nvSpPr>
          <p:cNvPr id="4" name="Contenidor de número de diapositiva 3"/>
          <p:cNvSpPr>
            <a:spLocks noGrp="1"/>
          </p:cNvSpPr>
          <p:nvPr>
            <p:ph type="sldNum" sz="quarter" idx="10"/>
          </p:nvPr>
        </p:nvSpPr>
        <p:spPr/>
        <p:txBody>
          <a:bodyPr/>
          <a:lstStyle/>
          <a:p>
            <a:pPr>
              <a:defRPr/>
            </a:pPr>
            <a:fld id="{D319654F-C804-49AD-9A79-71360F345002}" type="slidenum">
              <a:rPr lang="ca-ES" smtClean="0"/>
              <a:pPr>
                <a:defRPr/>
              </a:pPr>
              <a:t>18</a:t>
            </a:fld>
            <a:endParaRPr lang="ca-ES"/>
          </a:p>
        </p:txBody>
      </p:sp>
    </p:spTree>
    <p:extLst>
      <p:ext uri="{BB962C8B-B14F-4D97-AF65-F5344CB8AC3E}">
        <p14:creationId xmlns:p14="http://schemas.microsoft.com/office/powerpoint/2010/main" val="691340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idor d'imatge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Contenidor de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smtClean="0"/>
          </a:p>
        </p:txBody>
      </p:sp>
      <p:sp>
        <p:nvSpPr>
          <p:cNvPr id="59396" name="Contenidor de número de diapositiva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3840B7BB-6969-4DB2-9728-0EE45FA02AB2}" type="slidenum">
              <a:rPr lang="ca-ES" smtClean="0"/>
              <a:pPr/>
              <a:t>19</a:t>
            </a:fld>
            <a:endParaRPr lang="ca-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2</a:t>
            </a:fld>
            <a:endParaRPr lang="ca-ES"/>
          </a:p>
        </p:txBody>
      </p:sp>
    </p:spTree>
    <p:extLst>
      <p:ext uri="{BB962C8B-B14F-4D97-AF65-F5344CB8AC3E}">
        <p14:creationId xmlns:p14="http://schemas.microsoft.com/office/powerpoint/2010/main" val="1167095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20</a:t>
            </a:fld>
            <a:endParaRPr lang="ca-ES"/>
          </a:p>
        </p:txBody>
      </p:sp>
    </p:spTree>
    <p:extLst>
      <p:ext uri="{BB962C8B-B14F-4D97-AF65-F5344CB8AC3E}">
        <p14:creationId xmlns:p14="http://schemas.microsoft.com/office/powerpoint/2010/main" val="869443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21</a:t>
            </a:fld>
            <a:endParaRPr lang="ca-ES"/>
          </a:p>
        </p:txBody>
      </p:sp>
    </p:spTree>
    <p:extLst>
      <p:ext uri="{BB962C8B-B14F-4D97-AF65-F5344CB8AC3E}">
        <p14:creationId xmlns:p14="http://schemas.microsoft.com/office/powerpoint/2010/main" val="1128410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Marcador de nota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smtClean="0"/>
          </a:p>
        </p:txBody>
      </p:sp>
      <p:sp>
        <p:nvSpPr>
          <p:cNvPr id="63492"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42F0CA4D-A60C-49BC-AD65-2120CC0C99BA}" type="slidenum">
              <a:rPr lang="ca-ES" smtClean="0"/>
              <a:pPr/>
              <a:t>22</a:t>
            </a:fld>
            <a:endParaRPr lang="ca-E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23</a:t>
            </a:fld>
            <a:endParaRPr lang="ca-ES"/>
          </a:p>
        </p:txBody>
      </p:sp>
    </p:spTree>
    <p:extLst>
      <p:ext uri="{BB962C8B-B14F-4D97-AF65-F5344CB8AC3E}">
        <p14:creationId xmlns:p14="http://schemas.microsoft.com/office/powerpoint/2010/main" val="2583604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Marcador de nota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smtClean="0"/>
          </a:p>
        </p:txBody>
      </p:sp>
      <p:sp>
        <p:nvSpPr>
          <p:cNvPr id="6451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C05323BD-5BBD-411F-9E99-35E0656A5F23}" type="slidenum">
              <a:rPr lang="ca-ES">
                <a:solidFill>
                  <a:prstClr val="black"/>
                </a:solidFill>
              </a:rPr>
              <a:pPr/>
              <a:t>24</a:t>
            </a:fld>
            <a:endParaRPr lang="ca-E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25</a:t>
            </a:fld>
            <a:endParaRPr lang="ca-ES"/>
          </a:p>
        </p:txBody>
      </p:sp>
    </p:spTree>
    <p:extLst>
      <p:ext uri="{BB962C8B-B14F-4D97-AF65-F5344CB8AC3E}">
        <p14:creationId xmlns:p14="http://schemas.microsoft.com/office/powerpoint/2010/main" val="3007193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26</a:t>
            </a:fld>
            <a:endParaRPr lang="ca-ES"/>
          </a:p>
        </p:txBody>
      </p:sp>
    </p:spTree>
    <p:extLst>
      <p:ext uri="{BB962C8B-B14F-4D97-AF65-F5344CB8AC3E}">
        <p14:creationId xmlns:p14="http://schemas.microsoft.com/office/powerpoint/2010/main" val="1484172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27</a:t>
            </a:fld>
            <a:endParaRPr lang="ca-ES"/>
          </a:p>
        </p:txBody>
      </p:sp>
    </p:spTree>
    <p:extLst>
      <p:ext uri="{BB962C8B-B14F-4D97-AF65-F5344CB8AC3E}">
        <p14:creationId xmlns:p14="http://schemas.microsoft.com/office/powerpoint/2010/main" val="2522323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28</a:t>
            </a:fld>
            <a:endParaRPr lang="ca-ES"/>
          </a:p>
        </p:txBody>
      </p:sp>
    </p:spTree>
    <p:extLst>
      <p:ext uri="{BB962C8B-B14F-4D97-AF65-F5344CB8AC3E}">
        <p14:creationId xmlns:p14="http://schemas.microsoft.com/office/powerpoint/2010/main" val="3072672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29</a:t>
            </a:fld>
            <a:endParaRPr lang="ca-ES"/>
          </a:p>
        </p:txBody>
      </p:sp>
    </p:spTree>
    <p:extLst>
      <p:ext uri="{BB962C8B-B14F-4D97-AF65-F5344CB8AC3E}">
        <p14:creationId xmlns:p14="http://schemas.microsoft.com/office/powerpoint/2010/main" val="301883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3</a:t>
            </a:fld>
            <a:endParaRPr lang="ca-ES"/>
          </a:p>
        </p:txBody>
      </p:sp>
    </p:spTree>
    <p:extLst>
      <p:ext uri="{BB962C8B-B14F-4D97-AF65-F5344CB8AC3E}">
        <p14:creationId xmlns:p14="http://schemas.microsoft.com/office/powerpoint/2010/main" val="2505856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smtClean="0"/>
          </a:p>
        </p:txBody>
      </p:sp>
      <p:sp>
        <p:nvSpPr>
          <p:cNvPr id="655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4CF8E6ED-4C5A-4525-8638-DDA7F1B748BC}" type="slidenum">
              <a:rPr lang="ca-ES">
                <a:solidFill>
                  <a:prstClr val="black"/>
                </a:solidFill>
              </a:rPr>
              <a:pPr/>
              <a:t>30</a:t>
            </a:fld>
            <a:endParaRPr lang="ca-E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31</a:t>
            </a:fld>
            <a:endParaRPr lang="ca-ES"/>
          </a:p>
        </p:txBody>
      </p:sp>
    </p:spTree>
    <p:extLst>
      <p:ext uri="{BB962C8B-B14F-4D97-AF65-F5344CB8AC3E}">
        <p14:creationId xmlns:p14="http://schemas.microsoft.com/office/powerpoint/2010/main" val="1822596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32</a:t>
            </a:fld>
            <a:endParaRPr lang="ca-ES"/>
          </a:p>
        </p:txBody>
      </p:sp>
    </p:spTree>
    <p:extLst>
      <p:ext uri="{BB962C8B-B14F-4D97-AF65-F5344CB8AC3E}">
        <p14:creationId xmlns:p14="http://schemas.microsoft.com/office/powerpoint/2010/main" val="660443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33</a:t>
            </a:fld>
            <a:endParaRPr lang="ca-ES"/>
          </a:p>
        </p:txBody>
      </p:sp>
    </p:spTree>
    <p:extLst>
      <p:ext uri="{BB962C8B-B14F-4D97-AF65-F5344CB8AC3E}">
        <p14:creationId xmlns:p14="http://schemas.microsoft.com/office/powerpoint/2010/main" val="2318592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34</a:t>
            </a:fld>
            <a:endParaRPr lang="ca-ES"/>
          </a:p>
        </p:txBody>
      </p:sp>
    </p:spTree>
    <p:extLst>
      <p:ext uri="{BB962C8B-B14F-4D97-AF65-F5344CB8AC3E}">
        <p14:creationId xmlns:p14="http://schemas.microsoft.com/office/powerpoint/2010/main" val="3958964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35</a:t>
            </a:fld>
            <a:endParaRPr lang="ca-ES"/>
          </a:p>
        </p:txBody>
      </p:sp>
    </p:spTree>
    <p:extLst>
      <p:ext uri="{BB962C8B-B14F-4D97-AF65-F5344CB8AC3E}">
        <p14:creationId xmlns:p14="http://schemas.microsoft.com/office/powerpoint/2010/main" val="1252484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36</a:t>
            </a:fld>
            <a:endParaRPr lang="ca-ES"/>
          </a:p>
        </p:txBody>
      </p:sp>
    </p:spTree>
    <p:extLst>
      <p:ext uri="{BB962C8B-B14F-4D97-AF65-F5344CB8AC3E}">
        <p14:creationId xmlns:p14="http://schemas.microsoft.com/office/powerpoint/2010/main" val="2025938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37</a:t>
            </a:fld>
            <a:endParaRPr lang="ca-ES"/>
          </a:p>
        </p:txBody>
      </p:sp>
    </p:spTree>
    <p:extLst>
      <p:ext uri="{BB962C8B-B14F-4D97-AF65-F5344CB8AC3E}">
        <p14:creationId xmlns:p14="http://schemas.microsoft.com/office/powerpoint/2010/main" val="46358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38</a:t>
            </a:fld>
            <a:endParaRPr lang="ca-ES"/>
          </a:p>
        </p:txBody>
      </p:sp>
    </p:spTree>
    <p:extLst>
      <p:ext uri="{BB962C8B-B14F-4D97-AF65-F5344CB8AC3E}">
        <p14:creationId xmlns:p14="http://schemas.microsoft.com/office/powerpoint/2010/main" val="14425007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39</a:t>
            </a:fld>
            <a:endParaRPr lang="ca-ES"/>
          </a:p>
        </p:txBody>
      </p:sp>
    </p:spTree>
    <p:extLst>
      <p:ext uri="{BB962C8B-B14F-4D97-AF65-F5344CB8AC3E}">
        <p14:creationId xmlns:p14="http://schemas.microsoft.com/office/powerpoint/2010/main" val="1417481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4</a:t>
            </a:fld>
            <a:endParaRPr lang="ca-ES"/>
          </a:p>
        </p:txBody>
      </p:sp>
    </p:spTree>
    <p:extLst>
      <p:ext uri="{BB962C8B-B14F-4D97-AF65-F5344CB8AC3E}">
        <p14:creationId xmlns:p14="http://schemas.microsoft.com/office/powerpoint/2010/main" val="880158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5</a:t>
            </a:fld>
            <a:endParaRPr lang="ca-ES"/>
          </a:p>
        </p:txBody>
      </p:sp>
    </p:spTree>
    <p:extLst>
      <p:ext uri="{BB962C8B-B14F-4D97-AF65-F5344CB8AC3E}">
        <p14:creationId xmlns:p14="http://schemas.microsoft.com/office/powerpoint/2010/main" val="1598220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6</a:t>
            </a:fld>
            <a:endParaRPr lang="ca-ES"/>
          </a:p>
        </p:txBody>
      </p:sp>
    </p:spTree>
    <p:extLst>
      <p:ext uri="{BB962C8B-B14F-4D97-AF65-F5344CB8AC3E}">
        <p14:creationId xmlns:p14="http://schemas.microsoft.com/office/powerpoint/2010/main" val="252479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7</a:t>
            </a:fld>
            <a:endParaRPr lang="ca-ES"/>
          </a:p>
        </p:txBody>
      </p:sp>
    </p:spTree>
    <p:extLst>
      <p:ext uri="{BB962C8B-B14F-4D97-AF65-F5344CB8AC3E}">
        <p14:creationId xmlns:p14="http://schemas.microsoft.com/office/powerpoint/2010/main" val="3116682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8</a:t>
            </a:fld>
            <a:endParaRPr lang="ca-ES"/>
          </a:p>
        </p:txBody>
      </p:sp>
    </p:spTree>
    <p:extLst>
      <p:ext uri="{BB962C8B-B14F-4D97-AF65-F5344CB8AC3E}">
        <p14:creationId xmlns:p14="http://schemas.microsoft.com/office/powerpoint/2010/main" val="3106276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7468E3CE-7A98-417B-A3A5-7A0C853FE901}" type="slidenum">
              <a:rPr lang="ca-ES" smtClean="0"/>
              <a:t>9</a:t>
            </a:fld>
            <a:endParaRPr lang="ca-ES"/>
          </a:p>
        </p:txBody>
      </p:sp>
    </p:spTree>
    <p:extLst>
      <p:ext uri="{BB962C8B-B14F-4D97-AF65-F5344CB8AC3E}">
        <p14:creationId xmlns:p14="http://schemas.microsoft.com/office/powerpoint/2010/main" val="409259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ol presentació">
    <p:spTree>
      <p:nvGrpSpPr>
        <p:cNvPr id="1" name=""/>
        <p:cNvGrpSpPr/>
        <p:nvPr/>
      </p:nvGrpSpPr>
      <p:grpSpPr>
        <a:xfrm>
          <a:off x="0" y="0"/>
          <a:ext cx="0" cy="0"/>
          <a:chOff x="0" y="0"/>
          <a:chExt cx="0" cy="0"/>
        </a:xfrm>
      </p:grpSpPr>
      <p:sp>
        <p:nvSpPr>
          <p:cNvPr id="19" name="Contenidor de text 18"/>
          <p:cNvSpPr>
            <a:spLocks noGrp="1"/>
          </p:cNvSpPr>
          <p:nvPr>
            <p:ph type="body" sz="quarter" idx="10" hasCustomPrompt="1"/>
          </p:nvPr>
        </p:nvSpPr>
        <p:spPr>
          <a:xfrm>
            <a:off x="611560" y="3068960"/>
            <a:ext cx="7111628" cy="1368425"/>
          </a:xfrm>
          <a:prstGeom prst="rect">
            <a:avLst/>
          </a:prstGeom>
        </p:spPr>
        <p:txBody>
          <a:bodyPr>
            <a:normAutofit/>
          </a:bodyPr>
          <a:lstStyle>
            <a:lvl1pPr marL="0" indent="0" algn="r">
              <a:buNone/>
              <a:defRPr sz="4100" b="1" cap="all" baseline="0">
                <a:solidFill>
                  <a:schemeClr val="bg1"/>
                </a:solidFill>
                <a:latin typeface="+mj-lt"/>
              </a:defRPr>
            </a:lvl1pPr>
          </a:lstStyle>
          <a:p>
            <a:pPr lvl="0"/>
            <a:r>
              <a:rPr lang="ca-ES" dirty="0" smtClean="0"/>
              <a:t>codi i nom del projecte</a:t>
            </a:r>
            <a:endParaRPr lang="ca-ES" dirty="0"/>
          </a:p>
        </p:txBody>
      </p:sp>
    </p:spTree>
    <p:extLst>
      <p:ext uri="{BB962C8B-B14F-4D97-AF65-F5344CB8AC3E}">
        <p14:creationId xmlns:p14="http://schemas.microsoft.com/office/powerpoint/2010/main" val="2324247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928662" y="857240"/>
            <a:ext cx="4286280" cy="857248"/>
          </a:xfrm>
          <a:prstGeom prst="rect">
            <a:avLst/>
          </a:prstGeom>
        </p:spPr>
        <p:txBody>
          <a:bodyPr/>
          <a:lstStyle/>
          <a:p>
            <a:r>
              <a:rPr lang="ca-ES"/>
              <a:t>Haga clic para modificar el estilo de título del patrón</a:t>
            </a:r>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a:t>Haga clic para modificar el estilo de texto del patrón</a:t>
            </a:r>
          </a:p>
          <a:p>
            <a:pPr lvl="1"/>
            <a:r>
              <a:rPr lang="ca-ES"/>
              <a:t>Segundo nivel</a:t>
            </a:r>
          </a:p>
          <a:p>
            <a:pPr lvl="2"/>
            <a:r>
              <a:rPr lang="ca-ES"/>
              <a:t>Tercer nivel</a:t>
            </a:r>
          </a:p>
          <a:p>
            <a:pPr lvl="3"/>
            <a:r>
              <a:rPr lang="ca-ES"/>
              <a:t>Cuarto nivel</a:t>
            </a:r>
          </a:p>
          <a:p>
            <a:pPr lvl="4"/>
            <a:r>
              <a:rPr lang="ca-ES"/>
              <a:t>Quinto nivel</a:t>
            </a:r>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a:t>Haga clic para modificar el estilo de texto del patrón</a:t>
            </a:r>
          </a:p>
          <a:p>
            <a:pPr lvl="1"/>
            <a:r>
              <a:rPr lang="ca-ES"/>
              <a:t>Segundo nivel</a:t>
            </a:r>
          </a:p>
          <a:p>
            <a:pPr lvl="2"/>
            <a:r>
              <a:rPr lang="ca-ES"/>
              <a:t>Tercer nivel</a:t>
            </a:r>
          </a:p>
          <a:p>
            <a:pPr lvl="3"/>
            <a:r>
              <a:rPr lang="ca-ES"/>
              <a:t>Cuarto nivel</a:t>
            </a:r>
          </a:p>
          <a:p>
            <a:pPr lvl="4"/>
            <a:r>
              <a:rPr lang="ca-ES"/>
              <a:t>Quinto nivel</a:t>
            </a:r>
          </a:p>
        </p:txBody>
      </p:sp>
      <p:sp>
        <p:nvSpPr>
          <p:cNvPr id="5" name="Marcador de fecha 4">
            <a:extLst>
              <a:ext uri="{FF2B5EF4-FFF2-40B4-BE49-F238E27FC236}"/>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6" name="Marcador de pie de página 5">
            <a:extLst>
              <a:ext uri="{FF2B5EF4-FFF2-40B4-BE49-F238E27FC236}"/>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7" name="Marcador de número de diapositiva 5">
            <a:extLst>
              <a:ext uri="{FF2B5EF4-FFF2-40B4-BE49-F238E27FC236}"/>
            </a:extLst>
          </p:cNvPr>
          <p:cNvSpPr>
            <a:spLocks noGrp="1"/>
          </p:cNvSpPr>
          <p:nvPr>
            <p:ph type="sldNum" sz="quarter" idx="12"/>
          </p:nvPr>
        </p:nvSpPr>
        <p:spPr/>
        <p:txBody>
          <a:bodyPr/>
          <a:lstStyle>
            <a:lvl1pPr>
              <a:defRPr/>
            </a:lvl1pPr>
          </a:lstStyle>
          <a:p>
            <a:pPr>
              <a:defRPr/>
            </a:pPr>
            <a:fld id="{03677283-A92C-4A07-A1EC-C7A01684AB6E}"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2297770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928662" y="857240"/>
            <a:ext cx="4286280" cy="857248"/>
          </a:xfrm>
          <a:prstGeom prst="rect">
            <a:avLst/>
          </a:prstGeom>
        </p:spPr>
        <p:txBody>
          <a:bodyPr/>
          <a:lstStyle>
            <a:lvl1pPr>
              <a:defRPr/>
            </a:lvl1pPr>
          </a:lstStyle>
          <a:p>
            <a:r>
              <a:rPr lang="ca-ES"/>
              <a:t>Haga clic para modificar el estilo de título del patrón</a:t>
            </a:r>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a-ES"/>
              <a:t>Haga clic para modificar el estilo de texto del patrón</a:t>
            </a:r>
          </a:p>
          <a:p>
            <a:pPr lvl="1"/>
            <a:r>
              <a:rPr lang="ca-ES"/>
              <a:t>Segundo nivel</a:t>
            </a:r>
          </a:p>
          <a:p>
            <a:pPr lvl="2"/>
            <a:r>
              <a:rPr lang="ca-ES"/>
              <a:t>Tercer nivel</a:t>
            </a:r>
          </a:p>
          <a:p>
            <a:pPr lvl="3"/>
            <a:r>
              <a:rPr lang="ca-ES"/>
              <a:t>Cuarto nivel</a:t>
            </a:r>
          </a:p>
          <a:p>
            <a:pPr lvl="4"/>
            <a:r>
              <a:rPr lang="ca-ES"/>
              <a:t>Quinto nivel</a:t>
            </a:r>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a-ES"/>
              <a:t>Haga clic para modificar el estilo de texto del patrón</a:t>
            </a:r>
          </a:p>
          <a:p>
            <a:pPr lvl="1"/>
            <a:r>
              <a:rPr lang="ca-ES"/>
              <a:t>Segundo nivel</a:t>
            </a:r>
          </a:p>
          <a:p>
            <a:pPr lvl="2"/>
            <a:r>
              <a:rPr lang="ca-ES"/>
              <a:t>Tercer nivel</a:t>
            </a:r>
          </a:p>
          <a:p>
            <a:pPr lvl="3"/>
            <a:r>
              <a:rPr lang="ca-ES"/>
              <a:t>Cuarto nivel</a:t>
            </a:r>
          </a:p>
          <a:p>
            <a:pPr lvl="4"/>
            <a:r>
              <a:rPr lang="ca-ES"/>
              <a:t>Quinto nivel</a:t>
            </a:r>
          </a:p>
        </p:txBody>
      </p:sp>
      <p:sp>
        <p:nvSpPr>
          <p:cNvPr id="7" name="Marcador de fecha 6">
            <a:extLst>
              <a:ext uri="{FF2B5EF4-FFF2-40B4-BE49-F238E27FC236}"/>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8" name="Marcador de pie de página 7">
            <a:extLst>
              <a:ext uri="{FF2B5EF4-FFF2-40B4-BE49-F238E27FC236}"/>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9" name="Marcador de número de diapositiva 5">
            <a:extLst>
              <a:ext uri="{FF2B5EF4-FFF2-40B4-BE49-F238E27FC236}"/>
            </a:extLst>
          </p:cNvPr>
          <p:cNvSpPr>
            <a:spLocks noGrp="1"/>
          </p:cNvSpPr>
          <p:nvPr>
            <p:ph type="sldNum" sz="quarter" idx="12"/>
          </p:nvPr>
        </p:nvSpPr>
        <p:spPr/>
        <p:txBody>
          <a:bodyPr/>
          <a:lstStyle>
            <a:lvl1pPr>
              <a:defRPr/>
            </a:lvl1pPr>
          </a:lstStyle>
          <a:p>
            <a:pPr>
              <a:defRPr/>
            </a:pPr>
            <a:fld id="{F3577ABF-1F25-43D4-90A3-29BCEADAD058}"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2896714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928662" y="857240"/>
            <a:ext cx="4286280" cy="857248"/>
          </a:xfrm>
          <a:prstGeom prst="rect">
            <a:avLst/>
          </a:prstGeom>
        </p:spPr>
        <p:txBody>
          <a:bodyPr/>
          <a:lstStyle/>
          <a:p>
            <a:r>
              <a:rPr lang="ca-ES"/>
              <a:t>Haga clic para modificar el estilo de título del patrón</a:t>
            </a:r>
          </a:p>
        </p:txBody>
      </p:sp>
      <p:sp>
        <p:nvSpPr>
          <p:cNvPr id="3" name="Marcador de fecha 2">
            <a:extLst>
              <a:ext uri="{FF2B5EF4-FFF2-40B4-BE49-F238E27FC236}"/>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4" name="Marcador de pie de página 3">
            <a:extLst>
              <a:ext uri="{FF2B5EF4-FFF2-40B4-BE49-F238E27FC236}"/>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5" name="Marcador de número de diapositiva 5">
            <a:extLst>
              <a:ext uri="{FF2B5EF4-FFF2-40B4-BE49-F238E27FC236}"/>
            </a:extLst>
          </p:cNvPr>
          <p:cNvSpPr>
            <a:spLocks noGrp="1"/>
          </p:cNvSpPr>
          <p:nvPr>
            <p:ph type="sldNum" sz="quarter" idx="12"/>
          </p:nvPr>
        </p:nvSpPr>
        <p:spPr/>
        <p:txBody>
          <a:bodyPr/>
          <a:lstStyle>
            <a:lvl1pPr>
              <a:defRPr/>
            </a:lvl1pPr>
          </a:lstStyle>
          <a:p>
            <a:pPr>
              <a:defRPr/>
            </a:pPr>
            <a:fld id="{C39098DB-79CF-42C9-ADC2-8F69D4E3B5CB}"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581516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3" name="Marcador de pie de página 2">
            <a:extLst>
              <a:ext uri="{FF2B5EF4-FFF2-40B4-BE49-F238E27FC236}"/>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4" name="Marcador de número de diapositiva 5">
            <a:extLst>
              <a:ext uri="{FF2B5EF4-FFF2-40B4-BE49-F238E27FC236}"/>
            </a:extLst>
          </p:cNvPr>
          <p:cNvSpPr>
            <a:spLocks noGrp="1"/>
          </p:cNvSpPr>
          <p:nvPr>
            <p:ph type="sldNum" sz="quarter" idx="12"/>
          </p:nvPr>
        </p:nvSpPr>
        <p:spPr>
          <a:xfrm>
            <a:off x="6875463" y="6448425"/>
            <a:ext cx="2133600" cy="365125"/>
          </a:xfrm>
        </p:spPr>
        <p:txBody>
          <a:bodyPr/>
          <a:lstStyle>
            <a:lvl1pPr>
              <a:defRPr/>
            </a:lvl1pPr>
          </a:lstStyle>
          <a:p>
            <a:pPr>
              <a:defRPr/>
            </a:pPr>
            <a:fld id="{67862BFE-F3E7-4D23-824A-E5A290B8B476}"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2966149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ció personalitzada">
    <p:spTree>
      <p:nvGrpSpPr>
        <p:cNvPr id="1" name=""/>
        <p:cNvGrpSpPr/>
        <p:nvPr/>
      </p:nvGrpSpPr>
      <p:grpSpPr>
        <a:xfrm>
          <a:off x="0" y="0"/>
          <a:ext cx="0" cy="0"/>
          <a:chOff x="0" y="0"/>
          <a:chExt cx="0" cy="0"/>
        </a:xfrm>
      </p:grpSpPr>
      <p:sp>
        <p:nvSpPr>
          <p:cNvPr id="2" name="Títol 1"/>
          <p:cNvSpPr>
            <a:spLocks noGrp="1"/>
          </p:cNvSpPr>
          <p:nvPr>
            <p:ph type="title"/>
          </p:nvPr>
        </p:nvSpPr>
        <p:spPr>
          <a:xfrm>
            <a:off x="457200" y="274638"/>
            <a:ext cx="8229600" cy="1143000"/>
          </a:xfrm>
          <a:prstGeom prst="rect">
            <a:avLst/>
          </a:prstGeom>
        </p:spPr>
        <p:txBody>
          <a:bodyPr/>
          <a:lstStyle/>
          <a:p>
            <a:r>
              <a:rPr lang="ca-ES"/>
              <a:t>Feu clic aquí per editar l'estil</a:t>
            </a:r>
          </a:p>
        </p:txBody>
      </p:sp>
      <p:sp>
        <p:nvSpPr>
          <p:cNvPr id="3" name="Marcador de número de diapositiva 5"/>
          <p:cNvSpPr>
            <a:spLocks noGrp="1"/>
          </p:cNvSpPr>
          <p:nvPr>
            <p:ph type="sldNum" sz="quarter" idx="10"/>
          </p:nvPr>
        </p:nvSpPr>
        <p:spPr/>
        <p:txBody>
          <a:bodyPr/>
          <a:lstStyle>
            <a:lvl1pPr>
              <a:defRPr/>
            </a:lvl1pPr>
          </a:lstStyle>
          <a:p>
            <a:pPr>
              <a:defRPr/>
            </a:pPr>
            <a:fld id="{E1A71F73-AD28-4889-9EE9-DB16AC31C798}"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1338628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ca-ES"/>
              <a:t>Haga clic para modificar el estilo de título del patrón</a:t>
            </a:r>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a:t>Haga clic para modificar el estilo de texto del patrón</a:t>
            </a:r>
          </a:p>
          <a:p>
            <a:pPr lvl="1"/>
            <a:r>
              <a:rPr lang="ca-ES"/>
              <a:t>Segundo nivel</a:t>
            </a:r>
          </a:p>
          <a:p>
            <a:pPr lvl="2"/>
            <a:r>
              <a:rPr lang="ca-ES"/>
              <a:t>Tercer nivel</a:t>
            </a:r>
          </a:p>
          <a:p>
            <a:pPr lvl="3"/>
            <a:r>
              <a:rPr lang="ca-ES"/>
              <a:t>Cuarto nivel</a:t>
            </a:r>
          </a:p>
          <a:p>
            <a:pPr lvl="4"/>
            <a:r>
              <a:rPr lang="ca-ES"/>
              <a:t>Quinto nivel</a:t>
            </a:r>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a-ES"/>
              <a:t>Haga clic para modificar el estilo de texto del patrón</a:t>
            </a:r>
          </a:p>
        </p:txBody>
      </p:sp>
      <p:sp>
        <p:nvSpPr>
          <p:cNvPr id="5" name="Marcador de fecha 4">
            <a:extLst>
              <a:ext uri="{FF2B5EF4-FFF2-40B4-BE49-F238E27FC236}"/>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6" name="Marcador de pie de página 5">
            <a:extLst>
              <a:ext uri="{FF2B5EF4-FFF2-40B4-BE49-F238E27FC236}"/>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7" name="Marcador de número de diapositiva 5">
            <a:extLst>
              <a:ext uri="{FF2B5EF4-FFF2-40B4-BE49-F238E27FC236}"/>
            </a:extLst>
          </p:cNvPr>
          <p:cNvSpPr>
            <a:spLocks noGrp="1"/>
          </p:cNvSpPr>
          <p:nvPr>
            <p:ph type="sldNum" sz="quarter" idx="12"/>
          </p:nvPr>
        </p:nvSpPr>
        <p:spPr/>
        <p:txBody>
          <a:bodyPr/>
          <a:lstStyle>
            <a:lvl1pPr>
              <a:defRPr/>
            </a:lvl1pPr>
          </a:lstStyle>
          <a:p>
            <a:pPr>
              <a:defRPr/>
            </a:pPr>
            <a:fld id="{213D0E6A-A6E6-4C64-B8F2-FA39C4198191}"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914633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a-ES"/>
              <a:t>Haga clic para modificar el estilo de título del patrón</a:t>
            </a:r>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a-ES" noProof="0"/>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a-ES"/>
              <a:t>Haga clic para modificar el estilo de texto del patrón</a:t>
            </a:r>
          </a:p>
        </p:txBody>
      </p:sp>
      <p:sp>
        <p:nvSpPr>
          <p:cNvPr id="5" name="Marcador de fecha 4">
            <a:extLst>
              <a:ext uri="{FF2B5EF4-FFF2-40B4-BE49-F238E27FC236}"/>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6" name="Marcador de pie de página 5">
            <a:extLst>
              <a:ext uri="{FF2B5EF4-FFF2-40B4-BE49-F238E27FC236}"/>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7" name="Marcador de número de diapositiva 5">
            <a:extLst>
              <a:ext uri="{FF2B5EF4-FFF2-40B4-BE49-F238E27FC236}"/>
            </a:extLst>
          </p:cNvPr>
          <p:cNvSpPr>
            <a:spLocks noGrp="1"/>
          </p:cNvSpPr>
          <p:nvPr>
            <p:ph type="sldNum" sz="quarter" idx="12"/>
          </p:nvPr>
        </p:nvSpPr>
        <p:spPr/>
        <p:txBody>
          <a:bodyPr/>
          <a:lstStyle>
            <a:lvl1pPr>
              <a:defRPr/>
            </a:lvl1pPr>
          </a:lstStyle>
          <a:p>
            <a:pPr>
              <a:defRPr/>
            </a:pPr>
            <a:fld id="{893BBFCC-2168-4CD3-84E3-3AC5A14DED81}"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3193089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928662" y="857240"/>
            <a:ext cx="4286280" cy="857248"/>
          </a:xfrm>
          <a:prstGeom prst="rect">
            <a:avLst/>
          </a:prstGeom>
        </p:spPr>
        <p:txBody>
          <a:bodyPr/>
          <a:lstStyle/>
          <a:p>
            <a:r>
              <a:rPr lang="ca-ES"/>
              <a:t>Haga clic para modificar el estilo de título del patrón</a:t>
            </a:r>
          </a:p>
        </p:txBody>
      </p:sp>
      <p:sp>
        <p:nvSpPr>
          <p:cNvPr id="3" name="Marcador de texto vertical 2"/>
          <p:cNvSpPr>
            <a:spLocks noGrp="1"/>
          </p:cNvSpPr>
          <p:nvPr>
            <p:ph type="body" orient="vert" idx="1"/>
          </p:nvPr>
        </p:nvSpPr>
        <p:spPr>
          <a:xfrm>
            <a:off x="457200" y="1600200"/>
            <a:ext cx="8229600" cy="4525963"/>
          </a:xfrm>
          <a:prstGeom prst="rect">
            <a:avLst/>
          </a:prstGeom>
        </p:spPr>
        <p:txBody>
          <a:bodyPr vert="eaVert"/>
          <a:lstStyle/>
          <a:p>
            <a:pPr lvl="0"/>
            <a:r>
              <a:rPr lang="ca-ES"/>
              <a:t>Haga clic para modificar el estilo de texto del patrón</a:t>
            </a:r>
          </a:p>
          <a:p>
            <a:pPr lvl="1"/>
            <a:r>
              <a:rPr lang="ca-ES"/>
              <a:t>Segundo nivel</a:t>
            </a:r>
          </a:p>
          <a:p>
            <a:pPr lvl="2"/>
            <a:r>
              <a:rPr lang="ca-ES"/>
              <a:t>Tercer nivel</a:t>
            </a:r>
          </a:p>
          <a:p>
            <a:pPr lvl="3"/>
            <a:r>
              <a:rPr lang="ca-ES"/>
              <a:t>Cuarto nivel</a:t>
            </a:r>
          </a:p>
          <a:p>
            <a:pPr lvl="4"/>
            <a:r>
              <a:rPr lang="ca-ES"/>
              <a:t>Quinto nivel</a:t>
            </a:r>
          </a:p>
        </p:txBody>
      </p:sp>
      <p:sp>
        <p:nvSpPr>
          <p:cNvPr id="4" name="Marcador de fecha 3">
            <a:extLst>
              <a:ext uri="{FF2B5EF4-FFF2-40B4-BE49-F238E27FC236}"/>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5" name="Marcador de pie de página 4">
            <a:extLst>
              <a:ext uri="{FF2B5EF4-FFF2-40B4-BE49-F238E27FC236}"/>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6" name="Marcador de número de diapositiva 5">
            <a:extLst>
              <a:ext uri="{FF2B5EF4-FFF2-40B4-BE49-F238E27FC236}"/>
            </a:extLst>
          </p:cNvPr>
          <p:cNvSpPr>
            <a:spLocks noGrp="1"/>
          </p:cNvSpPr>
          <p:nvPr>
            <p:ph type="sldNum" sz="quarter" idx="12"/>
          </p:nvPr>
        </p:nvSpPr>
        <p:spPr/>
        <p:txBody>
          <a:bodyPr/>
          <a:lstStyle>
            <a:lvl1pPr>
              <a:defRPr/>
            </a:lvl1pPr>
          </a:lstStyle>
          <a:p>
            <a:pPr>
              <a:defRPr/>
            </a:pPr>
            <a:fld id="{1A8452AE-4033-438B-B19D-1A2E86D13EA2}"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2761814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ca-ES"/>
              <a:t>Haga clic para modificar el estilo de título del patrón</a:t>
            </a:r>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ca-ES"/>
              <a:t>Haga clic para modificar el estilo de texto del patrón</a:t>
            </a:r>
          </a:p>
          <a:p>
            <a:pPr lvl="1"/>
            <a:r>
              <a:rPr lang="ca-ES"/>
              <a:t>Segundo nivel</a:t>
            </a:r>
          </a:p>
          <a:p>
            <a:pPr lvl="2"/>
            <a:r>
              <a:rPr lang="ca-ES"/>
              <a:t>Tercer nivel</a:t>
            </a:r>
          </a:p>
          <a:p>
            <a:pPr lvl="3"/>
            <a:r>
              <a:rPr lang="ca-ES"/>
              <a:t>Cuarto nivel</a:t>
            </a:r>
          </a:p>
          <a:p>
            <a:pPr lvl="4"/>
            <a:r>
              <a:rPr lang="ca-ES"/>
              <a:t>Quinto nivel</a:t>
            </a:r>
          </a:p>
        </p:txBody>
      </p:sp>
      <p:sp>
        <p:nvSpPr>
          <p:cNvPr id="4" name="Marcador de fecha 3">
            <a:extLst>
              <a:ext uri="{FF2B5EF4-FFF2-40B4-BE49-F238E27FC236}"/>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5" name="Marcador de pie de página 4">
            <a:extLst>
              <a:ext uri="{FF2B5EF4-FFF2-40B4-BE49-F238E27FC236}"/>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6" name="Marcador de número de diapositiva 5">
            <a:extLst>
              <a:ext uri="{FF2B5EF4-FFF2-40B4-BE49-F238E27FC236}"/>
            </a:extLst>
          </p:cNvPr>
          <p:cNvSpPr>
            <a:spLocks noGrp="1"/>
          </p:cNvSpPr>
          <p:nvPr>
            <p:ph type="sldNum" sz="quarter" idx="12"/>
          </p:nvPr>
        </p:nvSpPr>
        <p:spPr/>
        <p:txBody>
          <a:bodyPr/>
          <a:lstStyle>
            <a:lvl1pPr>
              <a:defRPr/>
            </a:lvl1pPr>
          </a:lstStyle>
          <a:p>
            <a:pPr>
              <a:defRPr/>
            </a:pPr>
            <a:fld id="{682D1139-1795-441E-A786-37228215EAFD}"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2406384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928662" y="857240"/>
            <a:ext cx="4286280" cy="857248"/>
          </a:xfrm>
          <a:prstGeom prst="rect">
            <a:avLst/>
          </a:prstGeom>
        </p:spPr>
        <p:txBody>
          <a:bodyPr/>
          <a:lstStyle/>
          <a:p>
            <a:r>
              <a:rPr lang="ca-ES" dirty="0" err="1"/>
              <a:t>Haga</a:t>
            </a:r>
            <a:r>
              <a:rPr lang="ca-ES" dirty="0"/>
              <a:t> clic para modificar el estilo de </a:t>
            </a:r>
            <a:r>
              <a:rPr lang="ca-ES" dirty="0" err="1"/>
              <a:t>título</a:t>
            </a:r>
            <a:r>
              <a:rPr lang="ca-ES" dirty="0"/>
              <a:t> del </a:t>
            </a:r>
            <a:r>
              <a:rPr lang="ca-ES" dirty="0" err="1"/>
              <a:t>patrón</a:t>
            </a:r>
            <a:endParaRPr lang="ca-ES" dirty="0"/>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ca-ES"/>
              <a:t>Haga clic para modificar el estilo de texto del patrón</a:t>
            </a:r>
          </a:p>
          <a:p>
            <a:pPr lvl="1"/>
            <a:r>
              <a:rPr lang="ca-ES"/>
              <a:t>Segundo nivel</a:t>
            </a:r>
          </a:p>
          <a:p>
            <a:pPr lvl="2"/>
            <a:r>
              <a:rPr lang="ca-ES"/>
              <a:t>Tercer nivel</a:t>
            </a:r>
          </a:p>
          <a:p>
            <a:pPr lvl="3"/>
            <a:r>
              <a:rPr lang="ca-ES"/>
              <a:t>Cuarto nivel</a:t>
            </a:r>
          </a:p>
          <a:p>
            <a:pPr lvl="4"/>
            <a:r>
              <a:rPr lang="ca-ES"/>
              <a:t>Quinto nivel</a:t>
            </a:r>
          </a:p>
        </p:txBody>
      </p:sp>
      <p:sp>
        <p:nvSpPr>
          <p:cNvPr id="4" name="Marcador de fecha 3">
            <a:extLst>
              <a:ext uri="{FF2B5EF4-FFF2-40B4-BE49-F238E27FC236}"/>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5" name="Marcador de pie de página 4">
            <a:extLst>
              <a:ext uri="{FF2B5EF4-FFF2-40B4-BE49-F238E27FC236}"/>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6" name="Marcador de número de diapositiva 5">
            <a:extLst>
              <a:ext uri="{FF2B5EF4-FFF2-40B4-BE49-F238E27FC236}"/>
            </a:extLst>
          </p:cNvPr>
          <p:cNvSpPr>
            <a:spLocks noGrp="1"/>
          </p:cNvSpPr>
          <p:nvPr>
            <p:ph type="sldNum" sz="quarter" idx="12"/>
          </p:nvPr>
        </p:nvSpPr>
        <p:spPr/>
        <p:txBody>
          <a:bodyPr/>
          <a:lstStyle>
            <a:lvl1pPr>
              <a:defRPr/>
            </a:lvl1pPr>
          </a:lstStyle>
          <a:p>
            <a:pPr>
              <a:defRPr/>
            </a:pPr>
            <a:fld id="{FF29FDC1-0009-47A1-A498-1BAA07F86216}"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560397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 normal">
    <p:spTree>
      <p:nvGrpSpPr>
        <p:cNvPr id="1" name=""/>
        <p:cNvGrpSpPr/>
        <p:nvPr/>
      </p:nvGrpSpPr>
      <p:grpSpPr>
        <a:xfrm>
          <a:off x="0" y="0"/>
          <a:ext cx="0" cy="0"/>
          <a:chOff x="0" y="0"/>
          <a:chExt cx="0" cy="0"/>
        </a:xfrm>
      </p:grpSpPr>
      <p:sp>
        <p:nvSpPr>
          <p:cNvPr id="10" name="Contenidor de text 5"/>
          <p:cNvSpPr>
            <a:spLocks noGrp="1"/>
          </p:cNvSpPr>
          <p:nvPr>
            <p:ph type="body" sz="quarter" idx="15" hasCustomPrompt="1"/>
          </p:nvPr>
        </p:nvSpPr>
        <p:spPr>
          <a:xfrm>
            <a:off x="250825" y="332656"/>
            <a:ext cx="6481415" cy="432048"/>
          </a:xfrm>
          <a:prstGeom prst="rect">
            <a:avLst/>
          </a:prstGeom>
        </p:spPr>
        <p:txBody>
          <a:bodyPr>
            <a:noAutofit/>
          </a:bodyPr>
          <a:lstStyle>
            <a:lvl1pPr marL="0" indent="0">
              <a:buNone/>
              <a:defRPr lang="ca-ES" sz="2500" b="0" u="dotted" kern="1200" baseline="0" dirty="0">
                <a:solidFill>
                  <a:schemeClr val="accent3"/>
                </a:solidFill>
                <a:latin typeface="Verdana" pitchFamily="34" charset="0"/>
                <a:ea typeface="Verdana" pitchFamily="34" charset="0"/>
                <a:cs typeface="Verdana"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Verdana" pitchFamily="34" charset="0"/>
              <a:buNone/>
              <a:tabLst/>
            </a:pPr>
            <a:r>
              <a:rPr lang="ca-ES" dirty="0" smtClean="0"/>
              <a:t>nom de la secció</a:t>
            </a:r>
            <a:endParaRPr lang="ca-ES" dirty="0"/>
          </a:p>
        </p:txBody>
      </p:sp>
      <p:sp>
        <p:nvSpPr>
          <p:cNvPr id="11" name="Contenidor de text 10"/>
          <p:cNvSpPr>
            <a:spLocks noGrp="1"/>
          </p:cNvSpPr>
          <p:nvPr>
            <p:ph type="body" sz="quarter" idx="16" hasCustomPrompt="1"/>
          </p:nvPr>
        </p:nvSpPr>
        <p:spPr>
          <a:xfrm>
            <a:off x="250825" y="764704"/>
            <a:ext cx="8642350" cy="504056"/>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defRPr>
            </a:lvl1pPr>
          </a:lstStyle>
          <a:p>
            <a:pPr lvl="0"/>
            <a:r>
              <a:rPr lang="ca-ES" dirty="0" smtClean="0"/>
              <a:t>títol diapositiva</a:t>
            </a:r>
            <a:endParaRPr lang="ca-ES" dirty="0"/>
          </a:p>
        </p:txBody>
      </p:sp>
      <p:sp>
        <p:nvSpPr>
          <p:cNvPr id="12" name="Contenidor de text 10"/>
          <p:cNvSpPr>
            <a:spLocks noGrp="1"/>
          </p:cNvSpPr>
          <p:nvPr>
            <p:ph type="body" sz="quarter" idx="17" hasCustomPrompt="1"/>
          </p:nvPr>
        </p:nvSpPr>
        <p:spPr>
          <a:xfrm>
            <a:off x="468511" y="1268760"/>
            <a:ext cx="8423969" cy="504056"/>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Verdana" pitchFamily="34" charset="0"/>
              <a:buNone/>
              <a:tabLst/>
              <a:defRPr sz="2500" b="1" u="none" baseline="0">
                <a:solidFill>
                  <a:schemeClr val="tx2"/>
                </a:solidFill>
              </a:defRPr>
            </a:lvl1pPr>
          </a:lstStyle>
          <a:p>
            <a:pPr lvl="0"/>
            <a:r>
              <a:rPr lang="ca-ES" dirty="0" smtClean="0"/>
              <a:t>títol paràgraf</a:t>
            </a:r>
            <a:endParaRPr lang="ca-ES" dirty="0"/>
          </a:p>
        </p:txBody>
      </p:sp>
      <p:sp>
        <p:nvSpPr>
          <p:cNvPr id="13" name="Contenidor de text 10"/>
          <p:cNvSpPr>
            <a:spLocks noGrp="1"/>
          </p:cNvSpPr>
          <p:nvPr>
            <p:ph type="body" sz="quarter" idx="18" hasCustomPrompt="1"/>
          </p:nvPr>
        </p:nvSpPr>
        <p:spPr>
          <a:xfrm>
            <a:off x="467544" y="1772816"/>
            <a:ext cx="8424935" cy="504056"/>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Verdana" pitchFamily="34" charset="0"/>
              <a:buNone/>
              <a:tabLst/>
              <a:defRPr sz="2400" b="0" u="none" baseline="0">
                <a:solidFill>
                  <a:schemeClr val="tx1"/>
                </a:solidFill>
              </a:defRPr>
            </a:lvl1pPr>
          </a:lstStyle>
          <a:p>
            <a:pPr lvl="0"/>
            <a:r>
              <a:rPr lang="ca-ES" dirty="0" smtClean="0"/>
              <a:t>text paràgraf</a:t>
            </a:r>
            <a:endParaRPr lang="ca-ES" dirty="0"/>
          </a:p>
        </p:txBody>
      </p:sp>
    </p:spTree>
    <p:extLst>
      <p:ext uri="{BB962C8B-B14F-4D97-AF65-F5344CB8AC3E}">
        <p14:creationId xmlns:p14="http://schemas.microsoft.com/office/powerpoint/2010/main" val="301158313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4"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Marcador de número de diapositiva 5"/>
          <p:cNvSpPr>
            <a:spLocks noGrp="1"/>
          </p:cNvSpPr>
          <p:nvPr>
            <p:ph type="sldNum" sz="quarter" idx="12"/>
          </p:nvPr>
        </p:nvSpPr>
        <p:spPr/>
        <p:txBody>
          <a:bodyPr/>
          <a:lstStyle>
            <a:lvl1pPr>
              <a:defRPr/>
            </a:lvl1pPr>
          </a:lstStyle>
          <a:p>
            <a:pPr>
              <a:defRPr/>
            </a:pPr>
            <a:fld id="{6759868A-B70C-430E-9F8E-2906D7D60B8B}"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1704016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2" name="Imagen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300" y="317500"/>
            <a:ext cx="7640638"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fecha 1">
            <a:extLst>
              <a:ext uri="{FF2B5EF4-FFF2-40B4-BE49-F238E27FC236}"/>
            </a:extLst>
          </p:cNvPr>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4" name="Marcador de pie de página 2">
            <a:extLst>
              <a:ext uri="{FF2B5EF4-FFF2-40B4-BE49-F238E27FC236}"/>
            </a:extLst>
          </p:cNvPr>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Marcador de número de diapositiva 5">
            <a:extLst>
              <a:ext uri="{FF2B5EF4-FFF2-40B4-BE49-F238E27FC236}"/>
            </a:extLst>
          </p:cNvPr>
          <p:cNvSpPr>
            <a:spLocks noGrp="1"/>
          </p:cNvSpPr>
          <p:nvPr>
            <p:ph type="sldNum" sz="quarter" idx="12"/>
          </p:nvPr>
        </p:nvSpPr>
        <p:spPr/>
        <p:txBody>
          <a:bodyPr/>
          <a:lstStyle>
            <a:lvl1pPr>
              <a:defRPr/>
            </a:lvl1pPr>
          </a:lstStyle>
          <a:p>
            <a:pPr>
              <a:defRPr/>
            </a:pPr>
            <a:fld id="{361A9E32-0521-4973-B664-87AC1E379E94}"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2495715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Imagen 9"/>
          <p:cNvPicPr>
            <a:picLocks noChangeAspect="1" noChangeArrowheads="1"/>
          </p:cNvPicPr>
          <p:nvPr userDrawn="1"/>
        </p:nvPicPr>
        <p:blipFill>
          <a:blip r:embed="rId2">
            <a:extLst>
              <a:ext uri="{28A0092B-C50C-407E-A947-70E740481C1C}">
                <a14:useLocalDpi xmlns:a14="http://schemas.microsoft.com/office/drawing/2010/main" val="0"/>
              </a:ext>
            </a:extLst>
          </a:blip>
          <a:srcRect l="62563"/>
          <a:stretch>
            <a:fillRect/>
          </a:stretch>
        </p:blipFill>
        <p:spPr bwMode="auto">
          <a:xfrm>
            <a:off x="8172450" y="188913"/>
            <a:ext cx="8016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número de diapositiva 5">
            <a:extLst>
              <a:ext uri="{FF2B5EF4-FFF2-40B4-BE49-F238E27FC236}"/>
            </a:extLst>
          </p:cNvPr>
          <p:cNvSpPr>
            <a:spLocks noGrp="1"/>
          </p:cNvSpPr>
          <p:nvPr>
            <p:ph type="sldNum" sz="quarter" idx="10"/>
          </p:nvPr>
        </p:nvSpPr>
        <p:spPr/>
        <p:txBody>
          <a:bodyPr/>
          <a:lstStyle>
            <a:lvl1pPr>
              <a:defRPr/>
            </a:lvl1pPr>
          </a:lstStyle>
          <a:p>
            <a:pPr>
              <a:defRPr/>
            </a:pPr>
            <a:fld id="{8B497115-A90C-400C-A2E7-C71F7B380F10}"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1235785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3" name="Marcador de pie de página 2">
            <a:extLst>
              <a:ext uri="{FF2B5EF4-FFF2-40B4-BE49-F238E27FC236}"/>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4" name="Marcador de número de diapositiva 5">
            <a:extLst>
              <a:ext uri="{FF2B5EF4-FFF2-40B4-BE49-F238E27FC236}"/>
            </a:extLst>
          </p:cNvPr>
          <p:cNvSpPr>
            <a:spLocks noGrp="1"/>
          </p:cNvSpPr>
          <p:nvPr>
            <p:ph type="sldNum" sz="quarter" idx="12"/>
          </p:nvPr>
        </p:nvSpPr>
        <p:spPr/>
        <p:txBody>
          <a:bodyPr/>
          <a:lstStyle>
            <a:lvl1pPr>
              <a:defRPr/>
            </a:lvl1pPr>
          </a:lstStyle>
          <a:p>
            <a:pPr>
              <a:defRPr/>
            </a:pPr>
            <a:fld id="{19FACA55-8017-4ED5-9618-858B46646EE9}"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3497689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clusió">
    <p:spTree>
      <p:nvGrpSpPr>
        <p:cNvPr id="1" name=""/>
        <p:cNvGrpSpPr/>
        <p:nvPr/>
      </p:nvGrpSpPr>
      <p:grpSpPr>
        <a:xfrm>
          <a:off x="0" y="0"/>
          <a:ext cx="0" cy="0"/>
          <a:chOff x="0" y="0"/>
          <a:chExt cx="0" cy="0"/>
        </a:xfrm>
      </p:grpSpPr>
      <p:sp>
        <p:nvSpPr>
          <p:cNvPr id="6" name="Rectangle 5"/>
          <p:cNvSpPr/>
          <p:nvPr userDrawn="1"/>
        </p:nvSpPr>
        <p:spPr>
          <a:xfrm>
            <a:off x="0" y="6237312"/>
            <a:ext cx="2771800" cy="620688"/>
          </a:xfrm>
          <a:prstGeom prst="rect">
            <a:avLst/>
          </a:prstGeom>
          <a:solidFill>
            <a:srgbClr val="ECF0F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a-ES"/>
          </a:p>
        </p:txBody>
      </p:sp>
      <p:pic>
        <p:nvPicPr>
          <p:cNvPr id="7" name="Contenidor d'imatge 19"/>
          <p:cNvPicPr>
            <a:picLocks noChangeAspect="1"/>
          </p:cNvPicPr>
          <p:nvPr userDrawn="1"/>
        </p:nvPicPr>
        <p:blipFill>
          <a:blip r:embed="rId2" cstate="print">
            <a:extLst>
              <a:ext uri="{28A0092B-C50C-407E-A947-70E740481C1C}">
                <a14:useLocalDpi xmlns:a14="http://schemas.microsoft.com/office/drawing/2010/main" val="0"/>
              </a:ext>
            </a:extLst>
          </a:blip>
          <a:srcRect t="14983" b="14983"/>
          <a:stretch>
            <a:fillRect/>
          </a:stretch>
        </p:blipFill>
        <p:spPr>
          <a:xfrm>
            <a:off x="251520" y="1196752"/>
            <a:ext cx="8640960" cy="4538935"/>
          </a:xfrm>
          <a:prstGeom prst="rect">
            <a:avLst/>
          </a:prstGeom>
        </p:spPr>
      </p:pic>
      <p:sp>
        <p:nvSpPr>
          <p:cNvPr id="8" name="Rectangle 7"/>
          <p:cNvSpPr/>
          <p:nvPr userDrawn="1"/>
        </p:nvSpPr>
        <p:spPr>
          <a:xfrm>
            <a:off x="3784765" y="2228672"/>
            <a:ext cx="1574470" cy="2400657"/>
          </a:xfrm>
          <a:prstGeom prst="rect">
            <a:avLst/>
          </a:prstGeom>
        </p:spPr>
        <p:txBody>
          <a:bodyPr wrap="none">
            <a:spAutoFit/>
          </a:bodyPr>
          <a:lstStyle/>
          <a:p>
            <a:r>
              <a:rPr lang="es-ES_tradnl" sz="15000" b="1" dirty="0">
                <a:solidFill>
                  <a:schemeClr val="bg1"/>
                </a:solidFill>
                <a:latin typeface="Arial" pitchFamily="34" charset="0"/>
                <a:cs typeface="Arial" pitchFamily="34" charset="0"/>
              </a:rPr>
              <a:t>B</a:t>
            </a:r>
            <a:endParaRPr lang="ca-ES" sz="15000" dirty="0">
              <a:solidFill>
                <a:schemeClr val="bg1"/>
              </a:solidFill>
            </a:endParaRPr>
          </a:p>
        </p:txBody>
      </p:sp>
      <p:sp>
        <p:nvSpPr>
          <p:cNvPr id="2" name="Rectangle 1"/>
          <p:cNvSpPr/>
          <p:nvPr userDrawn="1"/>
        </p:nvSpPr>
        <p:spPr>
          <a:xfrm>
            <a:off x="0" y="6237312"/>
            <a:ext cx="7380312" cy="62068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a-ES"/>
          </a:p>
        </p:txBody>
      </p:sp>
    </p:spTree>
    <p:extLst>
      <p:ext uri="{BB962C8B-B14F-4D97-AF65-F5344CB8AC3E}">
        <p14:creationId xmlns:p14="http://schemas.microsoft.com/office/powerpoint/2010/main" val="16001997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pic>
        <p:nvPicPr>
          <p:cNvPr id="9" name="Imagen 9"/>
          <p:cNvPicPr>
            <a:picLocks noChangeAspect="1"/>
          </p:cNvPicPr>
          <p:nvPr userDrawn="1"/>
        </p:nvPicPr>
        <p:blipFill rotWithShape="1">
          <a:blip r:embed="rId2"/>
          <a:srcRect l="62563"/>
          <a:stretch/>
        </p:blipFill>
        <p:spPr>
          <a:xfrm>
            <a:off x="8172402" y="188640"/>
            <a:ext cx="801985" cy="670224"/>
          </a:xfrm>
          <a:prstGeom prst="rect">
            <a:avLst/>
          </a:prstGeom>
        </p:spPr>
      </p:pic>
      <p:sp>
        <p:nvSpPr>
          <p:cNvPr id="3" name="Marcador de número de diapositiva 5"/>
          <p:cNvSpPr>
            <a:spLocks noGrp="1"/>
          </p:cNvSpPr>
          <p:nvPr>
            <p:ph type="sldNum" sz="quarter" idx="12"/>
          </p:nvPr>
        </p:nvSpPr>
        <p:spPr>
          <a:xfrm>
            <a:off x="6758880" y="6376244"/>
            <a:ext cx="2133600" cy="365125"/>
          </a:xfrm>
          <a:prstGeom prst="rect">
            <a:avLst/>
          </a:prstGeom>
        </p:spPr>
        <p:txBody>
          <a:bodyPr/>
          <a:lstStyle>
            <a:lvl1pPr algn="r">
              <a:defRPr sz="1100" baseline="0"/>
            </a:lvl1pPr>
          </a:lstStyle>
          <a:p>
            <a:fld id="{742549CD-9692-4C24-BA90-BBA7E1AE662A}" type="slidenum">
              <a:rPr lang="ca-ES" smtClean="0"/>
              <a:pPr/>
              <a:t>‹#›</a:t>
            </a:fld>
            <a:endParaRPr lang="ca-ES" dirty="0"/>
          </a:p>
        </p:txBody>
      </p:sp>
    </p:spTree>
    <p:extLst>
      <p:ext uri="{BB962C8B-B14F-4D97-AF65-F5344CB8AC3E}">
        <p14:creationId xmlns:p14="http://schemas.microsoft.com/office/powerpoint/2010/main" val="107837033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552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 blanc">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82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379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Imagen 9"/>
          <p:cNvPicPr>
            <a:picLocks noChangeAspect="1" noChangeArrowheads="1"/>
          </p:cNvPicPr>
          <p:nvPr userDrawn="1"/>
        </p:nvPicPr>
        <p:blipFill>
          <a:blip r:embed="rId2">
            <a:extLst>
              <a:ext uri="{28A0092B-C50C-407E-A947-70E740481C1C}">
                <a14:useLocalDpi xmlns:a14="http://schemas.microsoft.com/office/drawing/2010/main" val="0"/>
              </a:ext>
            </a:extLst>
          </a:blip>
          <a:srcRect l="62563"/>
          <a:stretch>
            <a:fillRect/>
          </a:stretch>
        </p:blipFill>
        <p:spPr bwMode="auto">
          <a:xfrm>
            <a:off x="8172450" y="188913"/>
            <a:ext cx="8016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número de diapositiva 5">
            <a:extLst>
              <a:ext uri="{FF2B5EF4-FFF2-40B4-BE49-F238E27FC236}"/>
            </a:extLst>
          </p:cNvPr>
          <p:cNvSpPr>
            <a:spLocks noGrp="1"/>
          </p:cNvSpPr>
          <p:nvPr>
            <p:ph type="sldNum" sz="quarter" idx="10"/>
          </p:nvPr>
        </p:nvSpPr>
        <p:spPr/>
        <p:txBody>
          <a:bodyPr/>
          <a:lstStyle>
            <a:lvl1pPr>
              <a:defRPr/>
            </a:lvl1pPr>
          </a:lstStyle>
          <a:p>
            <a:pPr>
              <a:defRPr/>
            </a:pPr>
            <a:fld id="{F6D401D9-35EA-4B1C-BC33-376143FC73CA}"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308664016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Marcador de título 1"/>
          <p:cNvSpPr txBox="1">
            <a:spLocks noChangeArrowheads="1"/>
          </p:cNvSpPr>
          <p:nvPr userDrawn="1"/>
        </p:nvSpPr>
        <p:spPr bwMode="auto">
          <a:xfrm>
            <a:off x="928688" y="857250"/>
            <a:ext cx="4286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fontAlgn="base">
              <a:lnSpc>
                <a:spcPts val="2400"/>
              </a:lnSpc>
              <a:spcBef>
                <a:spcPct val="0"/>
              </a:spcBef>
              <a:spcAft>
                <a:spcPct val="0"/>
              </a:spcAft>
              <a:buSzPct val="100000"/>
              <a:defRPr/>
            </a:pPr>
            <a:r>
              <a:rPr lang="ca-ES" sz="2000" b="1" smtClean="0">
                <a:solidFill>
                  <a:srgbClr val="000000"/>
                </a:solidFill>
                <a:latin typeface="Arial" charset="0"/>
                <a:cs typeface="Arial" charset="0"/>
              </a:rPr>
              <a:t>Click to change the text style of the template</a:t>
            </a:r>
          </a:p>
        </p:txBody>
      </p:sp>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a-ES"/>
              <a:t>Haga clic para modificar el estilo de título del patrón</a:t>
            </a:r>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a-ES"/>
              <a:t>Haga clic para modificar el estilo de texto del patrón</a:t>
            </a:r>
          </a:p>
        </p:txBody>
      </p:sp>
      <p:sp>
        <p:nvSpPr>
          <p:cNvPr id="5" name="Marcador de fecha 3">
            <a:extLst>
              <a:ext uri="{FF2B5EF4-FFF2-40B4-BE49-F238E27FC236}"/>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6" name="Marcador de pie de página 4">
            <a:extLst>
              <a:ext uri="{FF2B5EF4-FFF2-40B4-BE49-F238E27FC236}"/>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ca-ES">
              <a:solidFill>
                <a:prstClr val="black"/>
              </a:solidFill>
            </a:endParaRPr>
          </a:p>
        </p:txBody>
      </p:sp>
      <p:sp>
        <p:nvSpPr>
          <p:cNvPr id="7" name="Marcador de número de diapositiva 5">
            <a:extLst>
              <a:ext uri="{FF2B5EF4-FFF2-40B4-BE49-F238E27FC236}"/>
            </a:extLst>
          </p:cNvPr>
          <p:cNvSpPr>
            <a:spLocks noGrp="1"/>
          </p:cNvSpPr>
          <p:nvPr>
            <p:ph type="sldNum" sz="quarter" idx="12"/>
          </p:nvPr>
        </p:nvSpPr>
        <p:spPr/>
        <p:txBody>
          <a:bodyPr/>
          <a:lstStyle>
            <a:lvl1pPr>
              <a:defRPr/>
            </a:lvl1pPr>
          </a:lstStyle>
          <a:p>
            <a:pPr>
              <a:defRPr/>
            </a:pPr>
            <a:fld id="{B5D3DC5F-CCD0-491B-9DB1-CBDA3F1AB76B}" type="slidenum">
              <a:rPr lang="ca-ES">
                <a:solidFill>
                  <a:prstClr val="black"/>
                </a:solidFill>
              </a:rPr>
              <a:pPr>
                <a:defRPr/>
              </a:pPr>
              <a:t>‹#›</a:t>
            </a:fld>
            <a:endParaRPr lang="ca-ES">
              <a:solidFill>
                <a:prstClr val="black"/>
              </a:solidFill>
            </a:endParaRPr>
          </a:p>
        </p:txBody>
      </p:sp>
    </p:spTree>
    <p:extLst>
      <p:ext uri="{BB962C8B-B14F-4D97-AF65-F5344CB8AC3E}">
        <p14:creationId xmlns:p14="http://schemas.microsoft.com/office/powerpoint/2010/main" val="14892840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4.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7.emf"/><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QuadreDeText 8"/>
          <p:cNvSpPr txBox="1"/>
          <p:nvPr/>
        </p:nvSpPr>
        <p:spPr>
          <a:xfrm>
            <a:off x="2627784" y="6309320"/>
            <a:ext cx="4760118" cy="384721"/>
          </a:xfrm>
          <a:prstGeom prst="rect">
            <a:avLst/>
          </a:prstGeom>
          <a:noFill/>
        </p:spPr>
        <p:txBody>
          <a:bodyPr wrap="square" rtlCol="0">
            <a:spAutoFit/>
          </a:bodyPr>
          <a:lstStyle/>
          <a:p>
            <a:pPr algn="r"/>
            <a:r>
              <a:rPr lang="ca-ES" sz="950" b="1" dirty="0" smtClean="0">
                <a:solidFill>
                  <a:schemeClr val="tx1">
                    <a:lumMod val="50000"/>
                    <a:lumOff val="50000"/>
                  </a:schemeClr>
                </a:solidFill>
                <a:latin typeface="Calibri" pitchFamily="34" charset="0"/>
                <a:ea typeface="Verdana" pitchFamily="34" charset="0"/>
                <a:cs typeface="Calibri" pitchFamily="34" charset="0"/>
              </a:rPr>
              <a:t>DEPARTAMENTO DE RESILIENCIA URBANA</a:t>
            </a:r>
          </a:p>
          <a:p>
            <a:pPr algn="r"/>
            <a:r>
              <a:rPr lang="ca-ES" sz="950" dirty="0" smtClean="0">
                <a:solidFill>
                  <a:schemeClr val="tx1">
                    <a:lumMod val="50000"/>
                    <a:lumOff val="50000"/>
                  </a:schemeClr>
                </a:solidFill>
                <a:latin typeface="Calibri" pitchFamily="34" charset="0"/>
                <a:ea typeface="Verdana" pitchFamily="34" charset="0"/>
                <a:cs typeface="Calibri" pitchFamily="34" charset="0"/>
              </a:rPr>
              <a:t>ECOLOGÍA URBANA</a:t>
            </a:r>
            <a:endParaRPr lang="ca-ES" sz="950" dirty="0">
              <a:solidFill>
                <a:schemeClr val="tx1">
                  <a:lumMod val="50000"/>
                  <a:lumOff val="50000"/>
                </a:schemeClr>
              </a:solidFill>
              <a:latin typeface="Calibri" pitchFamily="34" charset="0"/>
              <a:ea typeface="Verdana" pitchFamily="34" charset="0"/>
              <a:cs typeface="Calibri" pitchFamily="34" charset="0"/>
            </a:endParaRPr>
          </a:p>
        </p:txBody>
      </p:sp>
      <p:pic>
        <p:nvPicPr>
          <p:cNvPr id="4" name="Imat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6379" y="6309320"/>
            <a:ext cx="1456101" cy="392346"/>
          </a:xfrm>
          <a:prstGeom prst="rect">
            <a:avLst/>
          </a:prstGeom>
        </p:spPr>
      </p:pic>
    </p:spTree>
    <p:extLst>
      <p:ext uri="{BB962C8B-B14F-4D97-AF65-F5344CB8AC3E}">
        <p14:creationId xmlns:p14="http://schemas.microsoft.com/office/powerpoint/2010/main" val="3357404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5" r:id="rId4"/>
    <p:sldLayoutId id="2147483690" r:id="rId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Verdana"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Courier New" pitchFamily="49"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991803"/>
      </p:ext>
    </p:extLst>
  </p:cSld>
  <p:clrMap bg1="lt1" tx1="dk1" bg2="lt2" tx2="dk2" accent1="accent1" accent2="accent2" accent3="accent3" accent4="accent4" accent5="accent5" accent6="accent6" hlink="hlink" folHlink="folHlink"/>
  <p:sldLayoutIdLst>
    <p:sldLayoutId id="2147483686"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Verdana"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Courier New" pitchFamily="49"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7240"/>
          </a:xfrm>
          <a:prstGeom prst="rect">
            <a:avLst/>
          </a:prstGeom>
        </p:spPr>
      </p:pic>
    </p:spTree>
    <p:extLst>
      <p:ext uri="{BB962C8B-B14F-4D97-AF65-F5344CB8AC3E}">
        <p14:creationId xmlns:p14="http://schemas.microsoft.com/office/powerpoint/2010/main" val="166581727"/>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número de diapositiva 5"/>
          <p:cNvSpPr>
            <a:spLocks noGrp="1"/>
          </p:cNvSpPr>
          <p:nvPr>
            <p:ph type="sldNum" sz="quarter" idx="4"/>
          </p:nvPr>
        </p:nvSpPr>
        <p:spPr>
          <a:xfrm>
            <a:off x="6759575" y="6376988"/>
            <a:ext cx="21336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100"/>
            </a:lvl1pPr>
          </a:lstStyle>
          <a:p>
            <a:pPr fontAlgn="base">
              <a:spcBef>
                <a:spcPct val="0"/>
              </a:spcBef>
              <a:spcAft>
                <a:spcPct val="0"/>
              </a:spcAft>
              <a:defRPr/>
            </a:pPr>
            <a:fld id="{4995E1BE-5398-4B65-9110-CFF1CDA2AB51}" type="slidenum">
              <a:rPr lang="ca-ES">
                <a:solidFill>
                  <a:prstClr val="black"/>
                </a:solidFill>
              </a:rPr>
              <a:pPr fontAlgn="base">
                <a:spcBef>
                  <a:spcPct val="0"/>
                </a:spcBef>
                <a:spcAft>
                  <a:spcPct val="0"/>
                </a:spcAft>
                <a:defRPr/>
              </a:pPr>
              <a:t>‹#›</a:t>
            </a:fld>
            <a:endParaRPr lang="ca-ES">
              <a:solidFill>
                <a:prstClr val="black"/>
              </a:solidFill>
            </a:endParaRPr>
          </a:p>
        </p:txBody>
      </p:sp>
    </p:spTree>
    <p:extLst>
      <p:ext uri="{BB962C8B-B14F-4D97-AF65-F5344CB8AC3E}">
        <p14:creationId xmlns:p14="http://schemas.microsoft.com/office/powerpoint/2010/main" val="150773645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hdr="0" ftr="0" dt="0"/>
  <p:txStyles>
    <p:titleStyle>
      <a:lvl1pPr algn="l" rtl="0" eaLnBrk="0" fontAlgn="base" hangingPunct="0">
        <a:lnSpc>
          <a:spcPts val="2400"/>
        </a:lnSpc>
        <a:spcBef>
          <a:spcPct val="0"/>
        </a:spcBef>
        <a:spcAft>
          <a:spcPct val="0"/>
        </a:spcAft>
        <a:defRPr lang="ca-ES" sz="2000" b="1" kern="1200" dirty="0">
          <a:solidFill>
            <a:schemeClr val="tx1"/>
          </a:solidFill>
          <a:latin typeface="Arial" pitchFamily="34" charset="0"/>
          <a:ea typeface="+mn-ea"/>
          <a:cs typeface="Arial" pitchFamily="34" charset="0"/>
        </a:defRPr>
      </a:lvl1pPr>
      <a:lvl2pPr algn="l" rtl="0" eaLnBrk="0" fontAlgn="base" hangingPunct="0">
        <a:lnSpc>
          <a:spcPts val="2400"/>
        </a:lnSpc>
        <a:spcBef>
          <a:spcPct val="0"/>
        </a:spcBef>
        <a:spcAft>
          <a:spcPct val="0"/>
        </a:spcAft>
        <a:defRPr sz="2000" b="1">
          <a:solidFill>
            <a:schemeClr val="tx1"/>
          </a:solidFill>
          <a:latin typeface="Arial" charset="0"/>
          <a:cs typeface="Arial" charset="0"/>
        </a:defRPr>
      </a:lvl2pPr>
      <a:lvl3pPr algn="l" rtl="0" eaLnBrk="0" fontAlgn="base" hangingPunct="0">
        <a:lnSpc>
          <a:spcPts val="2400"/>
        </a:lnSpc>
        <a:spcBef>
          <a:spcPct val="0"/>
        </a:spcBef>
        <a:spcAft>
          <a:spcPct val="0"/>
        </a:spcAft>
        <a:defRPr sz="2000" b="1">
          <a:solidFill>
            <a:schemeClr val="tx1"/>
          </a:solidFill>
          <a:latin typeface="Arial" charset="0"/>
          <a:cs typeface="Arial" charset="0"/>
        </a:defRPr>
      </a:lvl3pPr>
      <a:lvl4pPr algn="l" rtl="0" eaLnBrk="0" fontAlgn="base" hangingPunct="0">
        <a:lnSpc>
          <a:spcPts val="2400"/>
        </a:lnSpc>
        <a:spcBef>
          <a:spcPct val="0"/>
        </a:spcBef>
        <a:spcAft>
          <a:spcPct val="0"/>
        </a:spcAft>
        <a:defRPr sz="2000" b="1">
          <a:solidFill>
            <a:schemeClr val="tx1"/>
          </a:solidFill>
          <a:latin typeface="Arial" charset="0"/>
          <a:cs typeface="Arial" charset="0"/>
        </a:defRPr>
      </a:lvl4pPr>
      <a:lvl5pPr algn="l" rtl="0" eaLnBrk="0" fontAlgn="base" hangingPunct="0">
        <a:lnSpc>
          <a:spcPts val="2400"/>
        </a:lnSpc>
        <a:spcBef>
          <a:spcPct val="0"/>
        </a:spcBef>
        <a:spcAft>
          <a:spcPct val="0"/>
        </a:spcAft>
        <a:defRPr sz="2000" b="1">
          <a:solidFill>
            <a:schemeClr val="tx1"/>
          </a:solidFill>
          <a:latin typeface="Arial" charset="0"/>
          <a:cs typeface="Arial" charset="0"/>
        </a:defRPr>
      </a:lvl5pPr>
      <a:lvl6pPr marL="457200" algn="l" rtl="0" fontAlgn="base">
        <a:lnSpc>
          <a:spcPts val="2400"/>
        </a:lnSpc>
        <a:spcBef>
          <a:spcPct val="0"/>
        </a:spcBef>
        <a:spcAft>
          <a:spcPct val="0"/>
        </a:spcAft>
        <a:defRPr sz="2000" b="1">
          <a:solidFill>
            <a:schemeClr val="tx1"/>
          </a:solidFill>
          <a:latin typeface="Arial" charset="0"/>
          <a:cs typeface="Arial" charset="0"/>
        </a:defRPr>
      </a:lvl6pPr>
      <a:lvl7pPr marL="914400" algn="l" rtl="0" fontAlgn="base">
        <a:lnSpc>
          <a:spcPts val="2400"/>
        </a:lnSpc>
        <a:spcBef>
          <a:spcPct val="0"/>
        </a:spcBef>
        <a:spcAft>
          <a:spcPct val="0"/>
        </a:spcAft>
        <a:defRPr sz="2000" b="1">
          <a:solidFill>
            <a:schemeClr val="tx1"/>
          </a:solidFill>
          <a:latin typeface="Arial" charset="0"/>
          <a:cs typeface="Arial" charset="0"/>
        </a:defRPr>
      </a:lvl7pPr>
      <a:lvl8pPr marL="1371600" algn="l" rtl="0" fontAlgn="base">
        <a:lnSpc>
          <a:spcPts val="2400"/>
        </a:lnSpc>
        <a:spcBef>
          <a:spcPct val="0"/>
        </a:spcBef>
        <a:spcAft>
          <a:spcPct val="0"/>
        </a:spcAft>
        <a:defRPr sz="2000" b="1">
          <a:solidFill>
            <a:schemeClr val="tx1"/>
          </a:solidFill>
          <a:latin typeface="Arial" charset="0"/>
          <a:cs typeface="Arial" charset="0"/>
        </a:defRPr>
      </a:lvl8pPr>
      <a:lvl9pPr marL="1828800" algn="l" rtl="0" fontAlgn="base">
        <a:lnSpc>
          <a:spcPts val="2400"/>
        </a:lnSpc>
        <a:spcBef>
          <a:spcPct val="0"/>
        </a:spcBef>
        <a:spcAft>
          <a:spcPct val="0"/>
        </a:spcAft>
        <a:defRPr sz="20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smtClean="0"/>
              <a:t>Clic para editar título</a:t>
            </a:r>
            <a:endParaRPr lang="es-ES" smtClean="0"/>
          </a:p>
        </p:txBody>
      </p:sp>
      <p:sp>
        <p:nvSpPr>
          <p:cNvPr id="1027" name="Marcador de texto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smtClean="0"/>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s-ES">
              <a:solidFill>
                <a:prstClr val="black">
                  <a:tint val="75000"/>
                </a:prstClr>
              </a:solidFill>
            </a:endParaRPr>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ES">
              <a:solidFill>
                <a:prstClr val="black">
                  <a:tint val="75000"/>
                </a:prstClr>
              </a:solidFill>
            </a:endParaRPr>
          </a:p>
        </p:txBody>
      </p:sp>
      <p:pic>
        <p:nvPicPr>
          <p:cNvPr id="1030" name="Imagen 7"/>
          <p:cNvPicPr>
            <a:picLocks noChangeAspect="1" noChangeArrowheads="1"/>
          </p:cNvPicPr>
          <p:nvPr userDrawn="1"/>
        </p:nvPicPr>
        <p:blipFill>
          <a:blip r:embed="rId4">
            <a:extLst>
              <a:ext uri="{28A0092B-C50C-407E-A947-70E740481C1C}">
                <a14:useLocalDpi xmlns:a14="http://schemas.microsoft.com/office/drawing/2010/main" val="0"/>
              </a:ext>
            </a:extLst>
          </a:blip>
          <a:srcRect l="61488"/>
          <a:stretch>
            <a:fillRect/>
          </a:stretch>
        </p:blipFill>
        <p:spPr bwMode="auto">
          <a:xfrm>
            <a:off x="8305800" y="6119813"/>
            <a:ext cx="5826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4300" y="101600"/>
            <a:ext cx="8915400"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arcador de número de diapositiva 5"/>
          <p:cNvSpPr>
            <a:spLocks noGrp="1"/>
          </p:cNvSpPr>
          <p:nvPr>
            <p:ph type="sldNum" sz="quarter" idx="4"/>
          </p:nvPr>
        </p:nvSpPr>
        <p:spPr>
          <a:xfrm>
            <a:off x="6759575" y="6376988"/>
            <a:ext cx="21336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100"/>
            </a:lvl1pPr>
          </a:lstStyle>
          <a:p>
            <a:pPr fontAlgn="base">
              <a:spcBef>
                <a:spcPct val="0"/>
              </a:spcBef>
              <a:spcAft>
                <a:spcPct val="0"/>
              </a:spcAft>
              <a:defRPr/>
            </a:pPr>
            <a:fld id="{0E662C29-CC0E-4537-9A2C-A98CBFA4B943}" type="slidenum">
              <a:rPr lang="ca-ES">
                <a:solidFill>
                  <a:prstClr val="black"/>
                </a:solidFill>
              </a:rPr>
              <a:pPr fontAlgn="base">
                <a:spcBef>
                  <a:spcPct val="0"/>
                </a:spcBef>
                <a:spcAft>
                  <a:spcPct val="0"/>
                </a:spcAft>
                <a:defRPr/>
              </a:pPr>
              <a:t>‹#›</a:t>
            </a:fld>
            <a:endParaRPr lang="ca-ES">
              <a:solidFill>
                <a:prstClr val="black"/>
              </a:solidFill>
            </a:endParaRPr>
          </a:p>
        </p:txBody>
      </p:sp>
    </p:spTree>
    <p:extLst>
      <p:ext uri="{BB962C8B-B14F-4D97-AF65-F5344CB8AC3E}">
        <p14:creationId xmlns:p14="http://schemas.microsoft.com/office/powerpoint/2010/main" val="2727646202"/>
      </p:ext>
    </p:extLst>
  </p:cSld>
  <p:clrMap bg1="lt1" tx1="dk1" bg2="lt2" tx2="dk2" accent1="accent1" accent2="accent2" accent3="accent3" accent4="accent4" accent5="accent5" accent6="accent6" hlink="hlink" folHlink="folHlink"/>
  <p:sldLayoutIdLst>
    <p:sldLayoutId id="2147483705" r:id="rId1"/>
    <p:sldLayoutId id="2147483706" r:id="rId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Imagen 7"/>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9300" y="317500"/>
            <a:ext cx="7640638"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número de diapositiva 5"/>
          <p:cNvSpPr>
            <a:spLocks noGrp="1"/>
          </p:cNvSpPr>
          <p:nvPr>
            <p:ph type="sldNum" sz="quarter" idx="4"/>
          </p:nvPr>
        </p:nvSpPr>
        <p:spPr>
          <a:xfrm>
            <a:off x="6759575" y="6376988"/>
            <a:ext cx="21336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100"/>
            </a:lvl1pPr>
          </a:lstStyle>
          <a:p>
            <a:pPr fontAlgn="base">
              <a:spcBef>
                <a:spcPct val="0"/>
              </a:spcBef>
              <a:spcAft>
                <a:spcPct val="0"/>
              </a:spcAft>
              <a:defRPr/>
            </a:pPr>
            <a:fld id="{333C6633-14FE-4D14-BD64-6906D7525DB4}" type="slidenum">
              <a:rPr lang="ca-ES">
                <a:solidFill>
                  <a:prstClr val="black"/>
                </a:solidFill>
              </a:rPr>
              <a:pPr fontAlgn="base">
                <a:spcBef>
                  <a:spcPct val="0"/>
                </a:spcBef>
                <a:spcAft>
                  <a:spcPct val="0"/>
                </a:spcAft>
                <a:defRPr/>
              </a:pPr>
              <a:t>‹#›</a:t>
            </a:fld>
            <a:endParaRPr lang="ca-ES">
              <a:solidFill>
                <a:prstClr val="black"/>
              </a:solidFill>
            </a:endParaRPr>
          </a:p>
        </p:txBody>
      </p:sp>
    </p:spTree>
    <p:extLst>
      <p:ext uri="{BB962C8B-B14F-4D97-AF65-F5344CB8AC3E}">
        <p14:creationId xmlns:p14="http://schemas.microsoft.com/office/powerpoint/2010/main" val="2743857809"/>
      </p:ext>
    </p:extLst>
  </p:cSld>
  <p:clrMap bg1="lt1" tx1="dk1" bg2="lt2" tx2="dk2" accent1="accent1" accent2="accent2" accent3="accent3" accent4="accent4" accent5="accent5" accent6="accent6" hlink="hlink" folHlink="folHlink"/>
  <p:sldLayoutIdLst>
    <p:sldLayoutId id="2147483708" r:id="rId1"/>
    <p:sldLayoutId id="2147483709" r:id="rId2"/>
  </p:sldLayoutIdLst>
  <p:hf hdr="0" ftr="0" dt="0"/>
  <p:txStyles>
    <p:titleStyle>
      <a:lvl1pPr algn="l" rtl="0" eaLnBrk="0" fontAlgn="base" hangingPunct="0">
        <a:lnSpc>
          <a:spcPts val="2400"/>
        </a:lnSpc>
        <a:spcBef>
          <a:spcPct val="0"/>
        </a:spcBef>
        <a:spcAft>
          <a:spcPct val="0"/>
        </a:spcAft>
        <a:defRPr lang="ca-ES" sz="2000" b="1" kern="1200" dirty="0">
          <a:solidFill>
            <a:schemeClr val="tx1"/>
          </a:solidFill>
          <a:latin typeface="Arial" pitchFamily="34" charset="0"/>
          <a:ea typeface="+mn-ea"/>
          <a:cs typeface="Arial" pitchFamily="34" charset="0"/>
        </a:defRPr>
      </a:lvl1pPr>
      <a:lvl2pPr algn="l" rtl="0" eaLnBrk="0" fontAlgn="base" hangingPunct="0">
        <a:lnSpc>
          <a:spcPts val="2400"/>
        </a:lnSpc>
        <a:spcBef>
          <a:spcPct val="0"/>
        </a:spcBef>
        <a:spcAft>
          <a:spcPct val="0"/>
        </a:spcAft>
        <a:defRPr sz="2000" b="1">
          <a:solidFill>
            <a:schemeClr val="tx1"/>
          </a:solidFill>
          <a:latin typeface="Arial" charset="0"/>
          <a:cs typeface="Arial" charset="0"/>
        </a:defRPr>
      </a:lvl2pPr>
      <a:lvl3pPr algn="l" rtl="0" eaLnBrk="0" fontAlgn="base" hangingPunct="0">
        <a:lnSpc>
          <a:spcPts val="2400"/>
        </a:lnSpc>
        <a:spcBef>
          <a:spcPct val="0"/>
        </a:spcBef>
        <a:spcAft>
          <a:spcPct val="0"/>
        </a:spcAft>
        <a:defRPr sz="2000" b="1">
          <a:solidFill>
            <a:schemeClr val="tx1"/>
          </a:solidFill>
          <a:latin typeface="Arial" charset="0"/>
          <a:cs typeface="Arial" charset="0"/>
        </a:defRPr>
      </a:lvl3pPr>
      <a:lvl4pPr algn="l" rtl="0" eaLnBrk="0" fontAlgn="base" hangingPunct="0">
        <a:lnSpc>
          <a:spcPts val="2400"/>
        </a:lnSpc>
        <a:spcBef>
          <a:spcPct val="0"/>
        </a:spcBef>
        <a:spcAft>
          <a:spcPct val="0"/>
        </a:spcAft>
        <a:defRPr sz="2000" b="1">
          <a:solidFill>
            <a:schemeClr val="tx1"/>
          </a:solidFill>
          <a:latin typeface="Arial" charset="0"/>
          <a:cs typeface="Arial" charset="0"/>
        </a:defRPr>
      </a:lvl4pPr>
      <a:lvl5pPr algn="l" rtl="0" eaLnBrk="0" fontAlgn="base" hangingPunct="0">
        <a:lnSpc>
          <a:spcPts val="2400"/>
        </a:lnSpc>
        <a:spcBef>
          <a:spcPct val="0"/>
        </a:spcBef>
        <a:spcAft>
          <a:spcPct val="0"/>
        </a:spcAft>
        <a:defRPr sz="2000" b="1">
          <a:solidFill>
            <a:schemeClr val="tx1"/>
          </a:solidFill>
          <a:latin typeface="Arial" charset="0"/>
          <a:cs typeface="Arial" charset="0"/>
        </a:defRPr>
      </a:lvl5pPr>
      <a:lvl6pPr marL="457200" algn="l" rtl="0" fontAlgn="base">
        <a:lnSpc>
          <a:spcPts val="2400"/>
        </a:lnSpc>
        <a:spcBef>
          <a:spcPct val="0"/>
        </a:spcBef>
        <a:spcAft>
          <a:spcPct val="0"/>
        </a:spcAft>
        <a:defRPr sz="2000" b="1">
          <a:solidFill>
            <a:schemeClr val="tx1"/>
          </a:solidFill>
          <a:latin typeface="Arial" charset="0"/>
          <a:cs typeface="Arial" charset="0"/>
        </a:defRPr>
      </a:lvl6pPr>
      <a:lvl7pPr marL="914400" algn="l" rtl="0" fontAlgn="base">
        <a:lnSpc>
          <a:spcPts val="2400"/>
        </a:lnSpc>
        <a:spcBef>
          <a:spcPct val="0"/>
        </a:spcBef>
        <a:spcAft>
          <a:spcPct val="0"/>
        </a:spcAft>
        <a:defRPr sz="2000" b="1">
          <a:solidFill>
            <a:schemeClr val="tx1"/>
          </a:solidFill>
          <a:latin typeface="Arial" charset="0"/>
          <a:cs typeface="Arial" charset="0"/>
        </a:defRPr>
      </a:lvl7pPr>
      <a:lvl8pPr marL="1371600" algn="l" rtl="0" fontAlgn="base">
        <a:lnSpc>
          <a:spcPts val="2400"/>
        </a:lnSpc>
        <a:spcBef>
          <a:spcPct val="0"/>
        </a:spcBef>
        <a:spcAft>
          <a:spcPct val="0"/>
        </a:spcAft>
        <a:defRPr sz="2000" b="1">
          <a:solidFill>
            <a:schemeClr val="tx1"/>
          </a:solidFill>
          <a:latin typeface="Arial" charset="0"/>
          <a:cs typeface="Arial" charset="0"/>
        </a:defRPr>
      </a:lvl8pPr>
      <a:lvl9pPr marL="1828800" algn="l" rtl="0" fontAlgn="base">
        <a:lnSpc>
          <a:spcPts val="2400"/>
        </a:lnSpc>
        <a:spcBef>
          <a:spcPct val="0"/>
        </a:spcBef>
        <a:spcAft>
          <a:spcPct val="0"/>
        </a:spcAft>
        <a:defRPr sz="20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openxmlformats.org/officeDocument/2006/relationships/hyperlink" Target="http://www.google.es/url?sa=i&amp;rct=j&amp;q=&amp;esrc=s&amp;frm=1&amp;source=images&amp;cd=&amp;cad=rja&amp;uact=8&amp;ved=0CAcQjRw&amp;url=http://www.vodafone.co.uk/about-us/for-the-media/image-library/logos/&amp;ei=8ynGVI-zEsztUq-hgugO&amp;bvm=bv.84349003,d.d2s&amp;psig=AFQjCNG_THmagnQsPp6aKsMBBDWfSIixYQ&amp;ust=1422359405694936" TargetMode="External"/><Relationship Id="rId26" Type="http://schemas.openxmlformats.org/officeDocument/2006/relationships/image" Target="../media/image48.jpeg"/><Relationship Id="rId3" Type="http://schemas.openxmlformats.org/officeDocument/2006/relationships/image" Target="../media/image29.jpeg"/><Relationship Id="rId21" Type="http://schemas.openxmlformats.org/officeDocument/2006/relationships/image" Target="../media/image43.png"/><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image" Target="../media/image40.jpeg"/><Relationship Id="rId25" Type="http://schemas.openxmlformats.org/officeDocument/2006/relationships/image" Target="../media/image47.png"/><Relationship Id="rId2" Type="http://schemas.openxmlformats.org/officeDocument/2006/relationships/notesSlide" Target="../notesSlides/notesSlide11.xml"/><Relationship Id="rId16" Type="http://schemas.openxmlformats.org/officeDocument/2006/relationships/hyperlink" Target="http://www.google.es/url?sa=i&amp;rct=j&amp;q=&amp;esrc=s&amp;frm=1&amp;source=images&amp;cd=&amp;cad=rja&amp;uact=8&amp;ved=0CAcQjRw&amp;url=http://logos.wikia.com/wiki/Movistar&amp;ei=ZiTGVKKmOMS8UeadgMgG&amp;bvm=bv.84349003,d.d24&amp;psig=AFQjCNECdRGpmlK0ErUr17bfUAi17tpX7w&amp;ust=1422357964104638" TargetMode="External"/><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24" Type="http://schemas.openxmlformats.org/officeDocument/2006/relationships/image" Target="../media/image46.png"/><Relationship Id="rId5" Type="http://schemas.openxmlformats.org/officeDocument/2006/relationships/image" Target="../media/image30.jpeg"/><Relationship Id="rId15" Type="http://schemas.openxmlformats.org/officeDocument/2006/relationships/image" Target="../media/image39.jpeg"/><Relationship Id="rId23" Type="http://schemas.openxmlformats.org/officeDocument/2006/relationships/image" Target="../media/image45.jpeg"/><Relationship Id="rId28" Type="http://schemas.openxmlformats.org/officeDocument/2006/relationships/image" Target="../media/image49.jpeg"/><Relationship Id="rId10" Type="http://schemas.openxmlformats.org/officeDocument/2006/relationships/image" Target="../media/image35.png"/><Relationship Id="rId19" Type="http://schemas.openxmlformats.org/officeDocument/2006/relationships/image" Target="../media/image41.jpeg"/><Relationship Id="rId4" Type="http://schemas.openxmlformats.org/officeDocument/2006/relationships/hyperlink" Target="http://www.google.es/url?sa=i&amp;rct=j&amp;q=&amp;esrc=s&amp;frm=1&amp;source=images&amp;cd=&amp;cad=rja&amp;uact=8&amp;ved=0CAcQjRw&amp;url=http://albertoggago.es/opinion/orange-como-proveedor-de-servicios&amp;ei=fOq8VODpEcHDUpupg5AB&amp;bvm=bv.83829542,d.d24&amp;psig=AFQjCNGuDpXrOhmtKjnSb75rtauWmeFHQw&amp;ust=1421753335699821" TargetMode="External"/><Relationship Id="rId9" Type="http://schemas.openxmlformats.org/officeDocument/2006/relationships/image" Target="../media/image34.jpeg"/><Relationship Id="rId14" Type="http://schemas.openxmlformats.org/officeDocument/2006/relationships/hyperlink" Target="http://www.google.es/url?sa=i&amp;rct=j&amp;q=&amp;esrc=s&amp;frm=1&amp;source=images&amp;cd=&amp;ved=0CAcQjRw&amp;url=http://castellvilarenc.info/2013/06/07/la-direccio-general-de-proteccio-civil-activa-el-pla-inuncat-en-previsio-de-plujes-fortes-a-partir-de-la-proxima-matinada/&amp;ei=0u68VO--BJblarevgfAN&amp;bvm=bv.83829542,d.d2s&amp;psig=AFQjCNFC3q2M0KDO5ahtqUrPUpZwDsgJ4A&amp;ust=1421754430321445" TargetMode="External"/><Relationship Id="rId22" Type="http://schemas.openxmlformats.org/officeDocument/2006/relationships/image" Target="../media/image44.png"/><Relationship Id="rId27" Type="http://schemas.openxmlformats.org/officeDocument/2006/relationships/hyperlink" Target="http://www.google.es/url?sa=i&amp;rct=j&amp;q=&amp;esrc=s&amp;frm=1&amp;source=images&amp;cd=&amp;cad=rja&amp;uact=8&amp;ved=0CAcQjRw&amp;url=http://blocs.xtec.cat/alicialaiafasia/2013/11/08/visita-de-la-guardia-urbana/&amp;ei=-u28VPXNO4L5Uubqg4AB&amp;bvm=bv.83829542,d.d24&amp;psig=AFQjCNE2t_bMzv_5vq486JxGjx015c_6mg&amp;ust=142175415851540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emf"/><Relationship Id="rId7"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emf"/><Relationship Id="rId7"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83.png"/><Relationship Id="rId5" Type="http://schemas.openxmlformats.org/officeDocument/2006/relationships/image" Target="../media/image78.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emf"/><Relationship Id="rId7" Type="http://schemas.openxmlformats.org/officeDocument/2006/relationships/image" Target="../media/image88.jpe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emf"/><Relationship Id="rId7"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90.png"/><Relationship Id="rId5" Type="http://schemas.openxmlformats.org/officeDocument/2006/relationships/image" Target="../media/image78.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emf"/><Relationship Id="rId7" Type="http://schemas.openxmlformats.org/officeDocument/2006/relationships/image" Target="../media/image94.emf"/><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93.png"/><Relationship Id="rId5" Type="http://schemas.openxmlformats.org/officeDocument/2006/relationships/image" Target="../media/image78.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emf"/><Relationship Id="rId7" Type="http://schemas.openxmlformats.org/officeDocument/2006/relationships/image" Target="../media/image97.jpe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96.png"/><Relationship Id="rId5" Type="http://schemas.openxmlformats.org/officeDocument/2006/relationships/image" Target="../media/image78.png"/><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emf"/><Relationship Id="rId7" Type="http://schemas.openxmlformats.org/officeDocument/2006/relationships/image" Target="../media/image101.jpe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7.emf"/><Relationship Id="rId7"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103.png"/><Relationship Id="rId5" Type="http://schemas.openxmlformats.org/officeDocument/2006/relationships/image" Target="../media/image78.png"/><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emf"/><Relationship Id="rId7" Type="http://schemas.openxmlformats.org/officeDocument/2006/relationships/image" Target="../media/image108.jpe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notesSlide" Target="../notesSlides/notesSlide34.xml"/><Relationship Id="rId7" Type="http://schemas.openxmlformats.org/officeDocument/2006/relationships/image" Target="../media/image109.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10.jpeg"/><Relationship Id="rId10" Type="http://schemas.openxmlformats.org/officeDocument/2006/relationships/image" Target="../media/image85.png"/><Relationship Id="rId4" Type="http://schemas.openxmlformats.org/officeDocument/2006/relationships/image" Target="../media/image78.png"/><Relationship Id="rId9" Type="http://schemas.openxmlformats.org/officeDocument/2006/relationships/image" Target="../media/image111.jpe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emf"/><Relationship Id="rId7" Type="http://schemas.openxmlformats.org/officeDocument/2006/relationships/image" Target="../media/image114.jpe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emf"/><Relationship Id="rId7" Type="http://schemas.openxmlformats.org/officeDocument/2006/relationships/image" Target="../media/image117.jpe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7.emf"/><Relationship Id="rId7" Type="http://schemas.openxmlformats.org/officeDocument/2006/relationships/image" Target="../media/image120.emf"/><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emf"/><Relationship Id="rId7"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idor d'imatge 19"/>
          <p:cNvPicPr>
            <a:picLocks noChangeAspect="1"/>
          </p:cNvPicPr>
          <p:nvPr/>
        </p:nvPicPr>
        <p:blipFill rotWithShape="1">
          <a:blip r:embed="rId3" cstate="print">
            <a:extLst>
              <a:ext uri="{28A0092B-C50C-407E-A947-70E740481C1C}">
                <a14:useLocalDpi xmlns:a14="http://schemas.microsoft.com/office/drawing/2010/main" val="0"/>
              </a:ext>
            </a:extLst>
          </a:blip>
          <a:srcRect t="8082" b="-185"/>
          <a:stretch/>
        </p:blipFill>
        <p:spPr>
          <a:xfrm>
            <a:off x="-612576" y="0"/>
            <a:ext cx="9972600" cy="6889199"/>
          </a:xfrm>
          <a:prstGeom prst="rect">
            <a:avLst/>
          </a:prstGeom>
        </p:spPr>
      </p:pic>
      <p:sp>
        <p:nvSpPr>
          <p:cNvPr id="2" name="Contenidor de text 1"/>
          <p:cNvSpPr>
            <a:spLocks noGrp="1"/>
          </p:cNvSpPr>
          <p:nvPr>
            <p:ph type="body" sz="quarter" idx="10"/>
          </p:nvPr>
        </p:nvSpPr>
        <p:spPr>
          <a:xfrm>
            <a:off x="395536" y="2420888"/>
            <a:ext cx="8856984" cy="2520280"/>
          </a:xfrm>
        </p:spPr>
        <p:txBody>
          <a:bodyPr>
            <a:normAutofit fontScale="92500" lnSpcReduction="20000"/>
          </a:bodyPr>
          <a:lstStyle/>
          <a:p>
            <a:pPr algn="l"/>
            <a:r>
              <a:rPr lang="ca-ES" sz="6500" b="0" dirty="0" smtClean="0">
                <a:latin typeface="Arial" pitchFamily="34" charset="0"/>
                <a:cs typeface="Arial" pitchFamily="34" charset="0"/>
              </a:rPr>
              <a:t>BARCELONA</a:t>
            </a:r>
          </a:p>
          <a:p>
            <a:pPr algn="l">
              <a:lnSpc>
                <a:spcPct val="120000"/>
              </a:lnSpc>
            </a:pPr>
            <a:r>
              <a:rPr lang="ca-ES" sz="4400" dirty="0" smtClean="0">
                <a:latin typeface="Arial" pitchFamily="34" charset="0"/>
                <a:cs typeface="Arial" pitchFamily="34" charset="0"/>
              </a:rPr>
              <a:t>BUILDING </a:t>
            </a:r>
          </a:p>
          <a:p>
            <a:pPr algn="l">
              <a:lnSpc>
                <a:spcPct val="120000"/>
              </a:lnSpc>
            </a:pPr>
            <a:r>
              <a:rPr lang="ca-ES" sz="4400" dirty="0" smtClean="0">
                <a:latin typeface="Arial" pitchFamily="34" charset="0"/>
                <a:cs typeface="Arial" pitchFamily="34" charset="0"/>
              </a:rPr>
              <a:t>RESILIENCE STRATEGIES</a:t>
            </a:r>
            <a:endParaRPr lang="ca-ES" sz="4400" dirty="0">
              <a:latin typeface="Arial" pitchFamily="34" charset="0"/>
              <a:cs typeface="Arial" pitchFamily="34" charset="0"/>
            </a:endParaRPr>
          </a:p>
        </p:txBody>
      </p:sp>
      <p:cxnSp>
        <p:nvCxnSpPr>
          <p:cNvPr id="5" name="Connector recte 4"/>
          <p:cNvCxnSpPr/>
          <p:nvPr/>
        </p:nvCxnSpPr>
        <p:spPr>
          <a:xfrm>
            <a:off x="1443291" y="4941168"/>
            <a:ext cx="824453" cy="0"/>
          </a:xfrm>
          <a:prstGeom prst="line">
            <a:avLst/>
          </a:prstGeom>
          <a:ln w="76200">
            <a:solidFill>
              <a:schemeClr val="bg1"/>
            </a:solidFill>
            <a:prstDash val="solid"/>
          </a:ln>
        </p:spPr>
        <p:style>
          <a:lnRef idx="1">
            <a:schemeClr val="dk1"/>
          </a:lnRef>
          <a:fillRef idx="0">
            <a:schemeClr val="dk1"/>
          </a:fillRef>
          <a:effectRef idx="0">
            <a:schemeClr val="dk1"/>
          </a:effectRef>
          <a:fontRef idx="minor">
            <a:schemeClr val="tx1"/>
          </a:fontRef>
        </p:style>
      </p:cxnSp>
      <p:sp>
        <p:nvSpPr>
          <p:cNvPr id="9" name="QuadreDeText 8"/>
          <p:cNvSpPr txBox="1"/>
          <p:nvPr/>
        </p:nvSpPr>
        <p:spPr>
          <a:xfrm>
            <a:off x="1371283" y="5085184"/>
            <a:ext cx="3488749" cy="646331"/>
          </a:xfrm>
          <a:prstGeom prst="rect">
            <a:avLst/>
          </a:prstGeom>
          <a:noFill/>
        </p:spPr>
        <p:txBody>
          <a:bodyPr wrap="square" rtlCol="0">
            <a:spAutoFit/>
          </a:bodyPr>
          <a:lstStyle/>
          <a:p>
            <a:r>
              <a:rPr lang="ca-ES" dirty="0" smtClean="0">
                <a:solidFill>
                  <a:schemeClr val="bg1"/>
                </a:solidFill>
                <a:latin typeface="Arial" pitchFamily="34" charset="0"/>
                <a:cs typeface="Arial" pitchFamily="34" charset="0"/>
              </a:rPr>
              <a:t>ARES GABÀS MASIP</a:t>
            </a:r>
          </a:p>
          <a:p>
            <a:r>
              <a:rPr lang="ca-ES" dirty="0" err="1" smtClean="0">
                <a:solidFill>
                  <a:schemeClr val="bg1"/>
                </a:solidFill>
                <a:latin typeface="Arial" pitchFamily="34" charset="0"/>
                <a:cs typeface="Arial" pitchFamily="34" charset="0"/>
              </a:rPr>
              <a:t>Head</a:t>
            </a:r>
            <a:r>
              <a:rPr lang="ca-ES" dirty="0" smtClean="0">
                <a:solidFill>
                  <a:schemeClr val="bg1"/>
                </a:solidFill>
                <a:latin typeface="Arial" pitchFamily="34" charset="0"/>
                <a:cs typeface="Arial" pitchFamily="34" charset="0"/>
              </a:rPr>
              <a:t> of </a:t>
            </a:r>
            <a:r>
              <a:rPr lang="ca-ES" dirty="0" err="1" smtClean="0">
                <a:solidFill>
                  <a:schemeClr val="bg1"/>
                </a:solidFill>
                <a:latin typeface="Arial" pitchFamily="34" charset="0"/>
                <a:cs typeface="Arial" pitchFamily="34" charset="0"/>
              </a:rPr>
              <a:t>Resilience</a:t>
            </a:r>
            <a:r>
              <a:rPr lang="ca-ES" dirty="0" smtClean="0">
                <a:solidFill>
                  <a:schemeClr val="bg1"/>
                </a:solidFill>
                <a:latin typeface="Arial" pitchFamily="34" charset="0"/>
                <a:cs typeface="Arial" pitchFamily="34" charset="0"/>
              </a:rPr>
              <a:t> </a:t>
            </a:r>
            <a:r>
              <a:rPr lang="ca-ES" dirty="0" err="1" smtClean="0">
                <a:solidFill>
                  <a:schemeClr val="bg1"/>
                </a:solidFill>
                <a:latin typeface="Arial" pitchFamily="34" charset="0"/>
                <a:cs typeface="Arial" pitchFamily="34" charset="0"/>
              </a:rPr>
              <a:t>Department</a:t>
            </a:r>
            <a:endParaRPr lang="ca-E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425766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2" descr="before tisu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1196752"/>
            <a:ext cx="4032448" cy="4023249"/>
          </a:xfrm>
          <a:prstGeom prst="rect">
            <a:avLst/>
          </a:prstGeom>
        </p:spPr>
      </p:pic>
      <p:sp>
        <p:nvSpPr>
          <p:cNvPr id="13" name="Contenidor de text 14"/>
          <p:cNvSpPr txBox="1">
            <a:spLocks/>
          </p:cNvSpPr>
          <p:nvPr/>
        </p:nvSpPr>
        <p:spPr>
          <a:xfrm>
            <a:off x="251520" y="4365104"/>
            <a:ext cx="8136904" cy="2376264"/>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ct val="20000"/>
              </a:spcBef>
              <a:spcAft>
                <a:spcPts val="0"/>
              </a:spcAft>
              <a:buClrTx/>
              <a:buSzTx/>
              <a:buFont typeface="Verdana" pitchFamily="34" charset="0"/>
              <a:buNone/>
              <a:tabLst/>
              <a:defRPr sz="2500" b="1" u="none" kern="1200" baseline="0">
                <a:solidFill>
                  <a:schemeClr val="tx2"/>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Courier New" pitchFamily="49"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ca-ES" sz="1500" dirty="0" smtClean="0"/>
          </a:p>
          <a:p>
            <a:r>
              <a:rPr lang="ca-ES" sz="2200" dirty="0" err="1" smtClean="0"/>
              <a:t>Objetivo</a:t>
            </a:r>
            <a:r>
              <a:rPr lang="ca-ES" sz="2200" dirty="0" smtClean="0"/>
              <a:t>: </a:t>
            </a:r>
          </a:p>
          <a:p>
            <a:pPr marL="342900" indent="-342900">
              <a:buFont typeface="Verdana" pitchFamily="34" charset="0"/>
              <a:buChar char="›"/>
            </a:pPr>
            <a:r>
              <a:rPr lang="en-US" sz="2200" b="0" dirty="0" err="1" smtClean="0"/>
              <a:t>Idenficar</a:t>
            </a:r>
            <a:r>
              <a:rPr lang="en-US" sz="2200" b="0" dirty="0" smtClean="0"/>
              <a:t> los </a:t>
            </a:r>
            <a:r>
              <a:rPr lang="en-US" sz="2200" b="0" dirty="0" err="1" smtClean="0"/>
              <a:t>puntos</a:t>
            </a:r>
            <a:r>
              <a:rPr lang="en-US" sz="2200" b="0" dirty="0" smtClean="0"/>
              <a:t> </a:t>
            </a:r>
            <a:r>
              <a:rPr lang="en-US" sz="2200" b="0" dirty="0" err="1" smtClean="0"/>
              <a:t>débiles</a:t>
            </a:r>
            <a:r>
              <a:rPr lang="en-US" sz="2200" b="0" dirty="0" smtClean="0"/>
              <a:t> en </a:t>
            </a:r>
            <a:r>
              <a:rPr lang="en-US" sz="2200" b="0" dirty="0" err="1" smtClean="0"/>
              <a:t>las</a:t>
            </a:r>
            <a:r>
              <a:rPr lang="en-US" sz="2200" b="0" dirty="0" smtClean="0"/>
              <a:t> </a:t>
            </a:r>
            <a:r>
              <a:rPr lang="en-US" sz="2200" b="0" dirty="0" err="1" smtClean="0"/>
              <a:t>infraestructuras</a:t>
            </a:r>
            <a:r>
              <a:rPr lang="en-US" sz="2200" b="0" dirty="0" smtClean="0"/>
              <a:t> y </a:t>
            </a:r>
            <a:r>
              <a:rPr lang="en-US" sz="2200" b="0" dirty="0" err="1" smtClean="0"/>
              <a:t>servicios</a:t>
            </a:r>
            <a:r>
              <a:rPr lang="en-US" sz="2200" b="0" dirty="0" smtClean="0"/>
              <a:t> </a:t>
            </a:r>
            <a:r>
              <a:rPr lang="en-US" sz="2200" b="0" dirty="0" err="1" smtClean="0"/>
              <a:t>urbanos</a:t>
            </a:r>
            <a:r>
              <a:rPr lang="en-US" sz="2200" b="0" dirty="0" smtClean="0"/>
              <a:t> y los </a:t>
            </a:r>
            <a:r>
              <a:rPr lang="en-US" sz="2200" b="0" dirty="0" err="1" smtClean="0"/>
              <a:t>riesgos</a:t>
            </a:r>
            <a:r>
              <a:rPr lang="en-US" sz="2200" b="0" dirty="0" smtClean="0"/>
              <a:t> </a:t>
            </a:r>
            <a:r>
              <a:rPr lang="en-US" sz="2200" b="0" dirty="0" err="1" smtClean="0"/>
              <a:t>asociados</a:t>
            </a:r>
            <a:r>
              <a:rPr lang="en-US" sz="2200" b="0" dirty="0" smtClean="0"/>
              <a:t> </a:t>
            </a:r>
            <a:r>
              <a:rPr lang="en-US" sz="2200" b="0" dirty="0" err="1" smtClean="0"/>
              <a:t>considerando</a:t>
            </a:r>
            <a:r>
              <a:rPr lang="en-US" sz="2200" b="0" dirty="0" smtClean="0"/>
              <a:t> </a:t>
            </a:r>
            <a:r>
              <a:rPr lang="en-US" sz="2200" b="0" dirty="0" err="1" smtClean="0"/>
              <a:t>las</a:t>
            </a:r>
            <a:r>
              <a:rPr lang="en-US" sz="2200" b="0" dirty="0" smtClean="0"/>
              <a:t> </a:t>
            </a:r>
            <a:r>
              <a:rPr lang="en-US" sz="2200" dirty="0" err="1" smtClean="0"/>
              <a:t>interdependencias</a:t>
            </a:r>
            <a:endParaRPr lang="en-US" sz="2200" dirty="0" smtClean="0"/>
          </a:p>
        </p:txBody>
      </p:sp>
      <p:sp>
        <p:nvSpPr>
          <p:cNvPr id="15" name="Contenidor de text 14"/>
          <p:cNvSpPr txBox="1">
            <a:spLocks/>
          </p:cNvSpPr>
          <p:nvPr/>
        </p:nvSpPr>
        <p:spPr>
          <a:xfrm>
            <a:off x="107504" y="1412776"/>
            <a:ext cx="9361040" cy="2448272"/>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ct val="20000"/>
              </a:spcBef>
              <a:spcAft>
                <a:spcPts val="0"/>
              </a:spcAft>
              <a:buClrTx/>
              <a:buSzTx/>
              <a:buFont typeface="Verdana" pitchFamily="34" charset="0"/>
              <a:buNone/>
              <a:tabLst/>
              <a:defRPr sz="2500" b="1" u="none" kern="1200" baseline="0">
                <a:solidFill>
                  <a:schemeClr val="tx2"/>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Courier New" pitchFamily="49"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AutoNum type="arabicPeriod"/>
            </a:pPr>
            <a:r>
              <a:rPr lang="ca-ES" dirty="0" err="1" smtClean="0">
                <a:solidFill>
                  <a:srgbClr val="FF6600"/>
                </a:solidFill>
              </a:rPr>
              <a:t>Diagnóstico</a:t>
            </a:r>
            <a:r>
              <a:rPr lang="ca-ES" dirty="0" smtClean="0">
                <a:solidFill>
                  <a:srgbClr val="FF6600"/>
                </a:solidFill>
              </a:rPr>
              <a:t>:</a:t>
            </a:r>
          </a:p>
          <a:p>
            <a:r>
              <a:rPr lang="ca-ES" dirty="0">
                <a:solidFill>
                  <a:srgbClr val="FF6600"/>
                </a:solidFill>
              </a:rPr>
              <a:t> </a:t>
            </a:r>
            <a:r>
              <a:rPr lang="ca-ES" dirty="0" smtClean="0">
                <a:solidFill>
                  <a:srgbClr val="FF6600"/>
                </a:solidFill>
              </a:rPr>
              <a:t>   </a:t>
            </a:r>
            <a:r>
              <a:rPr lang="ca-ES" dirty="0" err="1" smtClean="0">
                <a:solidFill>
                  <a:srgbClr val="FF6600"/>
                </a:solidFill>
              </a:rPr>
              <a:t>Analizar</a:t>
            </a:r>
            <a:r>
              <a:rPr lang="ca-ES" dirty="0" smtClean="0">
                <a:solidFill>
                  <a:srgbClr val="FF6600"/>
                </a:solidFill>
              </a:rPr>
              <a:t> </a:t>
            </a:r>
            <a:r>
              <a:rPr lang="ca-ES" dirty="0" err="1" smtClean="0">
                <a:solidFill>
                  <a:srgbClr val="FF6600"/>
                </a:solidFill>
              </a:rPr>
              <a:t>vulnerabilidades</a:t>
            </a:r>
            <a:r>
              <a:rPr lang="ca-ES" dirty="0">
                <a:solidFill>
                  <a:srgbClr val="FF6600"/>
                </a:solidFill>
              </a:rPr>
              <a:t>.</a:t>
            </a:r>
          </a:p>
          <a:p>
            <a:r>
              <a:rPr lang="ca-ES" dirty="0">
                <a:solidFill>
                  <a:srgbClr val="FF6600"/>
                </a:solidFill>
              </a:rPr>
              <a:t>    </a:t>
            </a:r>
            <a:r>
              <a:rPr lang="ca-ES" dirty="0" err="1">
                <a:solidFill>
                  <a:srgbClr val="FF6600"/>
                </a:solidFill>
              </a:rPr>
              <a:t>Proyecto</a:t>
            </a:r>
            <a:r>
              <a:rPr lang="ca-ES" dirty="0">
                <a:solidFill>
                  <a:srgbClr val="FF6600"/>
                </a:solidFill>
              </a:rPr>
              <a:t> </a:t>
            </a:r>
            <a:r>
              <a:rPr lang="ca-ES" dirty="0" smtClean="0">
                <a:solidFill>
                  <a:srgbClr val="FF6600"/>
                </a:solidFill>
              </a:rPr>
              <a:t>3Ss</a:t>
            </a:r>
            <a:endParaRPr lang="ca-ES" dirty="0">
              <a:solidFill>
                <a:srgbClr val="FF6600"/>
              </a:solidFill>
            </a:endParaRPr>
          </a:p>
        </p:txBody>
      </p:sp>
      <p:sp>
        <p:nvSpPr>
          <p:cNvPr id="41" name="Marcador de contenido 8"/>
          <p:cNvSpPr txBox="1">
            <a:spLocks/>
          </p:cNvSpPr>
          <p:nvPr/>
        </p:nvSpPr>
        <p:spPr>
          <a:xfrm>
            <a:off x="107504" y="116632"/>
            <a:ext cx="9001000" cy="477054"/>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a:solidFill>
                  <a:srgbClr val="FF6600"/>
                </a:solidFill>
              </a:rPr>
              <a:t>¿</a:t>
            </a:r>
            <a:r>
              <a:rPr lang="ca-ES" dirty="0" err="1">
                <a:solidFill>
                  <a:srgbClr val="FF6600"/>
                </a:solidFill>
              </a:rPr>
              <a:t>cómo</a:t>
            </a:r>
            <a:r>
              <a:rPr lang="ca-ES" dirty="0">
                <a:solidFill>
                  <a:srgbClr val="FF6600"/>
                </a:solidFill>
              </a:rPr>
              <a:t> hemos </a:t>
            </a:r>
            <a:r>
              <a:rPr lang="ca-ES" dirty="0" err="1">
                <a:solidFill>
                  <a:srgbClr val="FF6600"/>
                </a:solidFill>
              </a:rPr>
              <a:t>respondido</a:t>
            </a:r>
            <a:r>
              <a:rPr lang="ca-ES" dirty="0">
                <a:solidFill>
                  <a:srgbClr val="FF6600"/>
                </a:solidFill>
              </a:rPr>
              <a:t>? </a:t>
            </a:r>
          </a:p>
        </p:txBody>
      </p:sp>
      <p:sp>
        <p:nvSpPr>
          <p:cNvPr id="42" name="Rectángulo 41"/>
          <p:cNvSpPr/>
          <p:nvPr/>
        </p:nvSpPr>
        <p:spPr>
          <a:xfrm>
            <a:off x="5436096" y="116632"/>
            <a:ext cx="3600400" cy="477054"/>
          </a:xfrm>
          <a:prstGeom prst="rect">
            <a:avLst/>
          </a:prstGeom>
        </p:spPr>
        <p:txBody>
          <a:bodyPr>
            <a:normAutofit/>
          </a:bodyPr>
          <a:lstStyle/>
          <a:p>
            <a:pPr>
              <a:spcBef>
                <a:spcPct val="20000"/>
              </a:spcBef>
              <a:buFont typeface="Verdana" pitchFamily="34" charset="0"/>
              <a:buNone/>
            </a:pPr>
            <a:r>
              <a:rPr lang="ca-ES" sz="2500" b="1" dirty="0" smtClean="0">
                <a:solidFill>
                  <a:schemeClr val="tx1">
                    <a:lumMod val="85000"/>
                    <a:lumOff val="15000"/>
                  </a:schemeClr>
                </a:solidFill>
                <a:latin typeface="Verdana" pitchFamily="34" charset="0"/>
                <a:ea typeface="Verdana" pitchFamily="34" charset="0"/>
                <a:cs typeface="Verdana" pitchFamily="34" charset="0"/>
              </a:rPr>
              <a:t>... a partir de 2008</a:t>
            </a:r>
            <a:endParaRPr lang="ca-ES" sz="2500" b="1" dirty="0">
              <a:solidFill>
                <a:schemeClr val="tx1">
                  <a:lumMod val="85000"/>
                  <a:lumOff val="15000"/>
                </a:schemeClr>
              </a:solidFill>
              <a:latin typeface="Verdana" pitchFamily="34" charset="0"/>
              <a:ea typeface="Verdana" pitchFamily="34" charset="0"/>
              <a:cs typeface="Verdana" pitchFamily="34" charset="0"/>
            </a:endParaRPr>
          </a:p>
        </p:txBody>
      </p:sp>
      <p:sp>
        <p:nvSpPr>
          <p:cNvPr id="45" name="Marcador de contenido 8"/>
          <p:cNvSpPr txBox="1">
            <a:spLocks/>
          </p:cNvSpPr>
          <p:nvPr/>
        </p:nvSpPr>
        <p:spPr>
          <a:xfrm>
            <a:off x="107504" y="764704"/>
            <a:ext cx="9001000" cy="477054"/>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err="1">
                <a:solidFill>
                  <a:srgbClr val="FF6600"/>
                </a:solidFill>
              </a:rPr>
              <a:t>a</a:t>
            </a:r>
            <a:r>
              <a:rPr lang="ca-ES" dirty="0" err="1" smtClean="0">
                <a:solidFill>
                  <a:srgbClr val="FF6600"/>
                </a:solidFill>
              </a:rPr>
              <a:t>ctuaciones</a:t>
            </a:r>
            <a:r>
              <a:rPr lang="ca-ES" dirty="0" smtClean="0">
                <a:solidFill>
                  <a:srgbClr val="FF6600"/>
                </a:solidFill>
              </a:rPr>
              <a:t> </a:t>
            </a:r>
            <a:r>
              <a:rPr lang="ca-ES" dirty="0" err="1" smtClean="0">
                <a:solidFill>
                  <a:srgbClr val="FF6600"/>
                </a:solidFill>
              </a:rPr>
              <a:t>transversales</a:t>
            </a:r>
            <a:endParaRPr lang="ca-ES" dirty="0">
              <a:solidFill>
                <a:srgbClr val="FF6600"/>
              </a:solidFill>
            </a:endParaRPr>
          </a:p>
        </p:txBody>
      </p:sp>
    </p:spTree>
    <p:extLst>
      <p:ext uri="{BB962C8B-B14F-4D97-AF65-F5344CB8AC3E}">
        <p14:creationId xmlns:p14="http://schemas.microsoft.com/office/powerpoint/2010/main" val="17732744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idor de text 14"/>
          <p:cNvSpPr txBox="1">
            <a:spLocks/>
          </p:cNvSpPr>
          <p:nvPr/>
        </p:nvSpPr>
        <p:spPr>
          <a:xfrm>
            <a:off x="107504" y="2636912"/>
            <a:ext cx="4248472" cy="2376264"/>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ct val="20000"/>
              </a:spcBef>
              <a:spcAft>
                <a:spcPts val="0"/>
              </a:spcAft>
              <a:buClrTx/>
              <a:buSzTx/>
              <a:buFont typeface="Verdana" pitchFamily="34" charset="0"/>
              <a:buNone/>
              <a:tabLst/>
              <a:defRPr sz="2500" b="1" u="none" kern="1200" baseline="0">
                <a:solidFill>
                  <a:schemeClr val="tx2"/>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Courier New" pitchFamily="49"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ca-ES" sz="1500" dirty="0" smtClean="0"/>
          </a:p>
          <a:p>
            <a:r>
              <a:rPr lang="ca-ES" sz="2200" dirty="0" err="1" smtClean="0"/>
              <a:t>Objetivo</a:t>
            </a:r>
            <a:r>
              <a:rPr lang="ca-ES" sz="2200" dirty="0" smtClean="0"/>
              <a:t>: </a:t>
            </a:r>
          </a:p>
          <a:p>
            <a:pPr marL="342900" indent="-342900">
              <a:buFont typeface="Verdana" pitchFamily="34" charset="0"/>
              <a:buChar char="›"/>
            </a:pPr>
            <a:r>
              <a:rPr lang="ca-ES" sz="2200" b="0" dirty="0" err="1"/>
              <a:t>Implementación</a:t>
            </a:r>
            <a:r>
              <a:rPr lang="ca-ES" sz="2200" b="0" dirty="0"/>
              <a:t> de </a:t>
            </a:r>
            <a:r>
              <a:rPr lang="ca-ES" sz="2200" b="0" dirty="0" err="1"/>
              <a:t>proyectos</a:t>
            </a:r>
            <a:r>
              <a:rPr lang="ca-ES" sz="2200" b="0" dirty="0"/>
              <a:t> para eliminar o </a:t>
            </a:r>
            <a:r>
              <a:rPr lang="ca-ES" sz="2200" b="0" dirty="0" err="1"/>
              <a:t>reducir</a:t>
            </a:r>
            <a:r>
              <a:rPr lang="ca-ES" sz="2200" b="0" dirty="0"/>
              <a:t> los </a:t>
            </a:r>
            <a:r>
              <a:rPr lang="ca-ES" sz="2200" b="0" dirty="0" err="1"/>
              <a:t>riesgos</a:t>
            </a:r>
            <a:r>
              <a:rPr lang="ca-ES" sz="2200" b="0" dirty="0"/>
              <a:t> </a:t>
            </a:r>
            <a:r>
              <a:rPr lang="ca-ES" sz="2200" b="0" dirty="0" err="1"/>
              <a:t>detectados</a:t>
            </a:r>
            <a:r>
              <a:rPr lang="ca-ES" sz="2200" b="0" dirty="0"/>
              <a:t>:</a:t>
            </a:r>
          </a:p>
        </p:txBody>
      </p:sp>
      <p:sp>
        <p:nvSpPr>
          <p:cNvPr id="43" name="Marcador de contenido 8"/>
          <p:cNvSpPr txBox="1">
            <a:spLocks/>
          </p:cNvSpPr>
          <p:nvPr/>
        </p:nvSpPr>
        <p:spPr>
          <a:xfrm>
            <a:off x="107504" y="764704"/>
            <a:ext cx="9001000" cy="477054"/>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err="1">
                <a:solidFill>
                  <a:srgbClr val="FF6600"/>
                </a:solidFill>
              </a:rPr>
              <a:t>a</a:t>
            </a:r>
            <a:r>
              <a:rPr lang="ca-ES" dirty="0" err="1" smtClean="0">
                <a:solidFill>
                  <a:srgbClr val="FF6600"/>
                </a:solidFill>
              </a:rPr>
              <a:t>ctuaciones</a:t>
            </a:r>
            <a:r>
              <a:rPr lang="ca-ES" dirty="0" smtClean="0">
                <a:solidFill>
                  <a:srgbClr val="FF6600"/>
                </a:solidFill>
              </a:rPr>
              <a:t> </a:t>
            </a:r>
            <a:r>
              <a:rPr lang="ca-ES" dirty="0" err="1" smtClean="0">
                <a:solidFill>
                  <a:srgbClr val="FF6600"/>
                </a:solidFill>
              </a:rPr>
              <a:t>transversales</a:t>
            </a:r>
            <a:endParaRPr lang="ca-ES" dirty="0">
              <a:solidFill>
                <a:srgbClr val="FF6600"/>
              </a:solidFill>
            </a:endParaRPr>
          </a:p>
        </p:txBody>
      </p:sp>
      <p:sp>
        <p:nvSpPr>
          <p:cNvPr id="9" name="Rectángulo 8"/>
          <p:cNvSpPr/>
          <p:nvPr/>
        </p:nvSpPr>
        <p:spPr>
          <a:xfrm>
            <a:off x="144016" y="5373216"/>
            <a:ext cx="4572000" cy="936104"/>
          </a:xfrm>
          <a:prstGeom prst="rect">
            <a:avLst/>
          </a:prstGeom>
        </p:spPr>
        <p:txBody>
          <a:bodyPr vert="horz" lIns="91440" tIns="45720" rIns="91440" bIns="45720" rtlCol="0">
            <a:normAutofit/>
          </a:bodyPr>
          <a:lstStyle/>
          <a:p>
            <a:pPr>
              <a:spcBef>
                <a:spcPct val="20000"/>
              </a:spcBef>
              <a:buFont typeface="Verdana" pitchFamily="34" charset="0"/>
              <a:buNone/>
            </a:pPr>
            <a:r>
              <a:rPr lang="en-US" sz="2200" b="1" dirty="0">
                <a:solidFill>
                  <a:srgbClr val="FF6600"/>
                </a:solidFill>
                <a:latin typeface="Verdana" pitchFamily="34" charset="0"/>
                <a:ea typeface="Verdana" pitchFamily="34" charset="0"/>
                <a:cs typeface="Verdana" pitchFamily="34" charset="0"/>
              </a:rPr>
              <a:t>! </a:t>
            </a:r>
            <a:r>
              <a:rPr lang="en-US" sz="2200" dirty="0" err="1">
                <a:solidFill>
                  <a:schemeClr val="tx2"/>
                </a:solidFill>
                <a:latin typeface="Verdana" pitchFamily="34" charset="0"/>
                <a:ea typeface="Verdana" pitchFamily="34" charset="0"/>
                <a:cs typeface="Verdana" pitchFamily="34" charset="0"/>
              </a:rPr>
              <a:t>Involucración</a:t>
            </a:r>
            <a:r>
              <a:rPr lang="en-US" sz="2200" dirty="0">
                <a:solidFill>
                  <a:schemeClr val="tx2"/>
                </a:solidFill>
                <a:latin typeface="Verdana" pitchFamily="34" charset="0"/>
                <a:ea typeface="Verdana" pitchFamily="34" charset="0"/>
                <a:cs typeface="Verdana" pitchFamily="34" charset="0"/>
              </a:rPr>
              <a:t> </a:t>
            </a:r>
            <a:r>
              <a:rPr lang="en-US" sz="2200" dirty="0" err="1">
                <a:solidFill>
                  <a:schemeClr val="tx2"/>
                </a:solidFill>
                <a:latin typeface="Verdana" pitchFamily="34" charset="0"/>
                <a:ea typeface="Verdana" pitchFamily="34" charset="0"/>
                <a:cs typeface="Verdana" pitchFamily="34" charset="0"/>
              </a:rPr>
              <a:t>actores</a:t>
            </a:r>
            <a:r>
              <a:rPr lang="en-US" sz="2200" dirty="0">
                <a:solidFill>
                  <a:schemeClr val="tx2"/>
                </a:solidFill>
                <a:latin typeface="Verdana" pitchFamily="34" charset="0"/>
                <a:ea typeface="Verdana" pitchFamily="34" charset="0"/>
                <a:cs typeface="Verdana" pitchFamily="34" charset="0"/>
              </a:rPr>
              <a:t> clave</a:t>
            </a:r>
          </a:p>
          <a:p>
            <a:pPr>
              <a:spcBef>
                <a:spcPct val="20000"/>
              </a:spcBef>
              <a:buFont typeface="Verdana" pitchFamily="34" charset="0"/>
              <a:buNone/>
            </a:pPr>
            <a:r>
              <a:rPr lang="en-US" sz="2200" b="1" dirty="0">
                <a:solidFill>
                  <a:srgbClr val="FF6600"/>
                </a:solidFill>
                <a:latin typeface="Verdana" pitchFamily="34" charset="0"/>
                <a:ea typeface="Verdana" pitchFamily="34" charset="0"/>
                <a:cs typeface="Verdana" pitchFamily="34" charset="0"/>
              </a:rPr>
              <a:t>! </a:t>
            </a:r>
            <a:r>
              <a:rPr lang="en-US" sz="2200" dirty="0" err="1">
                <a:solidFill>
                  <a:schemeClr val="tx2"/>
                </a:solidFill>
                <a:latin typeface="Verdana" pitchFamily="34" charset="0"/>
                <a:ea typeface="Verdana" pitchFamily="34" charset="0"/>
                <a:cs typeface="Verdana" pitchFamily="34" charset="0"/>
              </a:rPr>
              <a:t>Trabajo</a:t>
            </a:r>
            <a:r>
              <a:rPr lang="en-US" sz="2200" dirty="0">
                <a:solidFill>
                  <a:schemeClr val="tx2"/>
                </a:solidFill>
                <a:latin typeface="Verdana" pitchFamily="34" charset="0"/>
                <a:ea typeface="Verdana" pitchFamily="34" charset="0"/>
                <a:cs typeface="Verdana" pitchFamily="34" charset="0"/>
              </a:rPr>
              <a:t> </a:t>
            </a:r>
            <a:r>
              <a:rPr lang="en-US" sz="2200" dirty="0" err="1" smtClean="0">
                <a:solidFill>
                  <a:schemeClr val="tx2"/>
                </a:solidFill>
                <a:latin typeface="Verdana" pitchFamily="34" charset="0"/>
                <a:ea typeface="Verdana" pitchFamily="34" charset="0"/>
                <a:cs typeface="Verdana" pitchFamily="34" charset="0"/>
              </a:rPr>
              <a:t>intersectorial</a:t>
            </a:r>
            <a:endParaRPr lang="en-US" sz="2200" dirty="0">
              <a:solidFill>
                <a:schemeClr val="tx2"/>
              </a:solidFill>
              <a:latin typeface="Verdana" pitchFamily="34" charset="0"/>
              <a:ea typeface="Verdana" pitchFamily="34" charset="0"/>
              <a:cs typeface="Verdana" pitchFamily="34" charset="0"/>
            </a:endParaRPr>
          </a:p>
        </p:txBody>
      </p:sp>
      <p:sp>
        <p:nvSpPr>
          <p:cNvPr id="11" name="Rectángulo 10"/>
          <p:cNvSpPr/>
          <p:nvPr/>
        </p:nvSpPr>
        <p:spPr>
          <a:xfrm>
            <a:off x="4427984" y="5301208"/>
            <a:ext cx="5328592" cy="966418"/>
          </a:xfrm>
          <a:prstGeom prst="rect">
            <a:avLst/>
          </a:prstGeom>
        </p:spPr>
        <p:txBody>
          <a:bodyPr wrap="square">
            <a:spAutoFit/>
          </a:bodyPr>
          <a:lstStyle/>
          <a:p>
            <a:pPr marL="342900" indent="-342900">
              <a:lnSpc>
                <a:spcPct val="120000"/>
              </a:lnSpc>
              <a:buFont typeface="Verdana" pitchFamily="34" charset="0"/>
              <a:buChar char="›"/>
            </a:pPr>
            <a:r>
              <a:rPr lang="en-US" sz="1600" dirty="0" smtClean="0"/>
              <a:t>+ de </a:t>
            </a:r>
            <a:r>
              <a:rPr lang="en-US" sz="1600" b="1" dirty="0"/>
              <a:t>20 </a:t>
            </a:r>
            <a:r>
              <a:rPr lang="en-US" sz="1600" b="1" dirty="0" err="1" smtClean="0"/>
              <a:t>entidades</a:t>
            </a:r>
            <a:r>
              <a:rPr lang="en-US" sz="1600" b="1" dirty="0" smtClean="0"/>
              <a:t> </a:t>
            </a:r>
            <a:r>
              <a:rPr lang="en-US" sz="1600" dirty="0" smtClean="0"/>
              <a:t>(</a:t>
            </a:r>
            <a:r>
              <a:rPr lang="en-US" sz="1600" dirty="0" err="1" smtClean="0"/>
              <a:t>públicas</a:t>
            </a:r>
            <a:r>
              <a:rPr lang="en-US" sz="1600" dirty="0" err="1"/>
              <a:t>+</a:t>
            </a:r>
            <a:r>
              <a:rPr lang="en-US" sz="1600" dirty="0" err="1" smtClean="0"/>
              <a:t>privadas</a:t>
            </a:r>
            <a:r>
              <a:rPr lang="en-US" sz="1600" dirty="0" smtClean="0"/>
              <a:t>)</a:t>
            </a:r>
          </a:p>
          <a:p>
            <a:pPr marL="342900" indent="-342900">
              <a:lnSpc>
                <a:spcPct val="120000"/>
              </a:lnSpc>
              <a:buFont typeface="Verdana" pitchFamily="34" charset="0"/>
              <a:buChar char="›"/>
            </a:pPr>
            <a:r>
              <a:rPr lang="en-US" sz="1600" dirty="0" smtClean="0"/>
              <a:t>+ de 70 </a:t>
            </a:r>
            <a:r>
              <a:rPr lang="en-US" sz="1600" dirty="0" err="1" smtClean="0"/>
              <a:t>profesionales</a:t>
            </a:r>
            <a:endParaRPr lang="en-US" sz="1600" dirty="0"/>
          </a:p>
          <a:p>
            <a:pPr marL="342900" indent="-342900">
              <a:lnSpc>
                <a:spcPct val="120000"/>
              </a:lnSpc>
              <a:buFont typeface="Verdana" pitchFamily="34" charset="0"/>
              <a:buChar char="›"/>
            </a:pPr>
            <a:r>
              <a:rPr lang="en-US" sz="1600" dirty="0" smtClean="0"/>
              <a:t>1 equip de </a:t>
            </a:r>
            <a:r>
              <a:rPr lang="en-US" sz="1600" dirty="0" err="1" smtClean="0"/>
              <a:t>coordinación</a:t>
            </a:r>
            <a:endParaRPr lang="en-US" sz="1600" dirty="0"/>
          </a:p>
        </p:txBody>
      </p:sp>
      <p:grpSp>
        <p:nvGrpSpPr>
          <p:cNvPr id="12" name="Agrupar 8"/>
          <p:cNvGrpSpPr>
            <a:grpSpLocks/>
          </p:cNvGrpSpPr>
          <p:nvPr/>
        </p:nvGrpSpPr>
        <p:grpSpPr bwMode="auto">
          <a:xfrm>
            <a:off x="4872936" y="1268760"/>
            <a:ext cx="4271064" cy="3691937"/>
            <a:chOff x="1766376" y="1818982"/>
            <a:chExt cx="5146138" cy="4404337"/>
          </a:xfrm>
        </p:grpSpPr>
        <p:grpSp>
          <p:nvGrpSpPr>
            <p:cNvPr id="14" name="Agrupar 7"/>
            <p:cNvGrpSpPr>
              <a:grpSpLocks/>
            </p:cNvGrpSpPr>
            <p:nvPr/>
          </p:nvGrpSpPr>
          <p:grpSpPr bwMode="auto">
            <a:xfrm>
              <a:off x="1766376" y="1818982"/>
              <a:ext cx="5146138" cy="4404337"/>
              <a:chOff x="1766376" y="1219835"/>
              <a:chExt cx="5146138" cy="4404337"/>
            </a:xfrm>
          </p:grpSpPr>
          <p:pic>
            <p:nvPicPr>
              <p:cNvPr id="18" name="Imatge 10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869" y="1772816"/>
                <a:ext cx="3769995" cy="366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tge 1067" descr="http://cdn6.albertoggago.es/wp-content/uploads/2014/12/orange-logo-2.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4402" y="5156165"/>
                <a:ext cx="530225" cy="21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tg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0041" y="2449830"/>
                <a:ext cx="70929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tge 3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6376" y="3935730"/>
                <a:ext cx="706755" cy="19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tge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4767" y="5316832"/>
                <a:ext cx="458470"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tge 4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9057" y="5236499"/>
                <a:ext cx="34671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tge 44"/>
              <p:cNvPicPr>
                <a:picLocks noChangeAspect="1" noChangeArrowheads="1"/>
              </p:cNvPicPr>
              <p:nvPr/>
            </p:nvPicPr>
            <p:blipFill>
              <a:blip r:embed="rId10" cstate="print">
                <a:extLst>
                  <a:ext uri="{28A0092B-C50C-407E-A947-70E740481C1C}">
                    <a14:useLocalDpi xmlns:a14="http://schemas.microsoft.com/office/drawing/2010/main" val="0"/>
                  </a:ext>
                </a:extLst>
              </a:blip>
              <a:srcRect l="25922" t="5989" r="26003" b="4822"/>
              <a:stretch>
                <a:fillRect/>
              </a:stretch>
            </p:blipFill>
            <p:spPr bwMode="auto">
              <a:xfrm>
                <a:off x="1994976" y="3369945"/>
                <a:ext cx="31305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tg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6376" y="2912745"/>
                <a:ext cx="727710" cy="19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tge 10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7417" y="1929765"/>
                <a:ext cx="473075" cy="34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tge 108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3992" y="1509395"/>
                <a:ext cx="619125" cy="65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tge 1081" descr="http://castellvilarenc.files.wordpress.com/2013/06/logo-proteccic3b3-civil1.jpg">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22152" y="1334135"/>
                <a:ext cx="79502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tge 1083" descr="https://encrypted-tbn0.gstatic.com/images?q=tbn:ANd9GcQ2dB7li0MbPxoucZFstPz5yEe9eTJ1gqKjaIzt82IrORSUehQDDw">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55471" y="4834832"/>
                <a:ext cx="45974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rc_mi" descr="http://www.vodafone.co.uk/cs/groups/public/documents/webcontent/1287x929_vodafone_logo.jpg">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18691" y="5236498"/>
                <a:ext cx="443230" cy="31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tge 108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61272" y="1421765"/>
                <a:ext cx="89979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p:cNvPicPr/>
              <p:nvPr/>
            </p:nvPicPr>
            <p:blipFill>
              <a:blip r:embed="rId21"/>
              <a:srcRect/>
              <a:stretch>
                <a:fillRect/>
              </a:stretch>
            </p:blipFill>
            <p:spPr bwMode="auto">
              <a:xfrm>
                <a:off x="5981209" y="2665834"/>
                <a:ext cx="804786" cy="368195"/>
              </a:xfrm>
              <a:prstGeom prst="rect">
                <a:avLst/>
              </a:prstGeom>
              <a:solidFill>
                <a:schemeClr val="tx1">
                  <a:lumMod val="50000"/>
                  <a:lumOff val="50000"/>
                </a:schemeClr>
              </a:solidFill>
              <a:ln w="19050">
                <a:noFill/>
                <a:miter lim="800000"/>
                <a:headEnd/>
                <a:tailEnd/>
              </a:ln>
              <a:effectLst/>
              <a:extLst/>
            </p:spPr>
          </p:pic>
          <p:pic>
            <p:nvPicPr>
              <p:cNvPr id="33" name="Picture 2" descr="http://www.acefat.com/img/capcelera/acefat_cap.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93452" y="1219835"/>
                <a:ext cx="743585" cy="46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tge 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66376" y="1993265"/>
                <a:ext cx="1463675" cy="36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tge 11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08052" y="3963035"/>
                <a:ext cx="565785"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4"/>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6919" y="4754499"/>
                <a:ext cx="1585595" cy="79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Imatge 107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35696" y="5013176"/>
              <a:ext cx="631825" cy="27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tge 1068" descr="https://encrypted-tbn2.gstatic.com/images?q=tbn:ANd9GcRBrg4HKxVyjP0WNDpOf8UdmGHdKpouKPok9rL36D6ADt2Fw1JTAw">
              <a:hlinkClick r:id="rId27"/>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228184" y="3861048"/>
              <a:ext cx="41465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Marcador de contenido 8"/>
          <p:cNvSpPr txBox="1">
            <a:spLocks/>
          </p:cNvSpPr>
          <p:nvPr/>
        </p:nvSpPr>
        <p:spPr>
          <a:xfrm>
            <a:off x="107504" y="116632"/>
            <a:ext cx="9001000" cy="477054"/>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a:solidFill>
                  <a:srgbClr val="FF6600"/>
                </a:solidFill>
              </a:rPr>
              <a:t>¿</a:t>
            </a:r>
            <a:r>
              <a:rPr lang="ca-ES" dirty="0" err="1">
                <a:solidFill>
                  <a:srgbClr val="FF6600"/>
                </a:solidFill>
              </a:rPr>
              <a:t>cómo</a:t>
            </a:r>
            <a:r>
              <a:rPr lang="ca-ES" dirty="0">
                <a:solidFill>
                  <a:srgbClr val="FF6600"/>
                </a:solidFill>
              </a:rPr>
              <a:t> hemos </a:t>
            </a:r>
            <a:r>
              <a:rPr lang="ca-ES" dirty="0" err="1">
                <a:solidFill>
                  <a:srgbClr val="FF6600"/>
                </a:solidFill>
              </a:rPr>
              <a:t>respondido</a:t>
            </a:r>
            <a:r>
              <a:rPr lang="ca-ES" dirty="0">
                <a:solidFill>
                  <a:srgbClr val="FF6600"/>
                </a:solidFill>
              </a:rPr>
              <a:t>? </a:t>
            </a:r>
          </a:p>
        </p:txBody>
      </p:sp>
      <p:sp>
        <p:nvSpPr>
          <p:cNvPr id="39" name="Contenidor de text 14"/>
          <p:cNvSpPr txBox="1">
            <a:spLocks/>
          </p:cNvSpPr>
          <p:nvPr/>
        </p:nvSpPr>
        <p:spPr>
          <a:xfrm>
            <a:off x="107504" y="1412776"/>
            <a:ext cx="9361040" cy="1080120"/>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ct val="20000"/>
              </a:spcBef>
              <a:spcAft>
                <a:spcPts val="0"/>
              </a:spcAft>
              <a:buClrTx/>
              <a:buSzTx/>
              <a:buFont typeface="Verdana" pitchFamily="34" charset="0"/>
              <a:buNone/>
              <a:tabLst/>
              <a:defRPr sz="2500" b="1" u="none" kern="1200" baseline="0">
                <a:solidFill>
                  <a:schemeClr val="tx2"/>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Courier New" pitchFamily="49"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startAt="2"/>
            </a:pPr>
            <a:r>
              <a:rPr lang="ca-ES" dirty="0" err="1">
                <a:solidFill>
                  <a:schemeClr val="accent1"/>
                </a:solidFill>
              </a:rPr>
              <a:t>Plan</a:t>
            </a:r>
            <a:r>
              <a:rPr lang="ca-ES" dirty="0">
                <a:solidFill>
                  <a:schemeClr val="accent1"/>
                </a:solidFill>
              </a:rPr>
              <a:t> de </a:t>
            </a:r>
            <a:r>
              <a:rPr lang="ca-ES" dirty="0" err="1">
                <a:solidFill>
                  <a:schemeClr val="accent1"/>
                </a:solidFill>
              </a:rPr>
              <a:t>acción</a:t>
            </a:r>
            <a:endParaRPr lang="ca-ES" dirty="0">
              <a:solidFill>
                <a:schemeClr val="accent1"/>
              </a:solidFill>
            </a:endParaRPr>
          </a:p>
          <a:p>
            <a:r>
              <a:rPr lang="ca-ES" dirty="0">
                <a:solidFill>
                  <a:schemeClr val="accent1"/>
                </a:solidFill>
              </a:rPr>
              <a:t>    </a:t>
            </a:r>
            <a:r>
              <a:rPr lang="ca-ES" dirty="0" err="1">
                <a:solidFill>
                  <a:schemeClr val="accent1"/>
                </a:solidFill>
              </a:rPr>
              <a:t>Mesas</a:t>
            </a:r>
            <a:r>
              <a:rPr lang="ca-ES" dirty="0">
                <a:solidFill>
                  <a:schemeClr val="accent1"/>
                </a:solidFill>
              </a:rPr>
              <a:t> de resiliencia</a:t>
            </a:r>
          </a:p>
        </p:txBody>
      </p:sp>
      <p:sp>
        <p:nvSpPr>
          <p:cNvPr id="44" name="Rectángulo 43"/>
          <p:cNvSpPr/>
          <p:nvPr/>
        </p:nvSpPr>
        <p:spPr>
          <a:xfrm>
            <a:off x="5436096" y="116632"/>
            <a:ext cx="3600400" cy="477054"/>
          </a:xfrm>
          <a:prstGeom prst="rect">
            <a:avLst/>
          </a:prstGeom>
        </p:spPr>
        <p:txBody>
          <a:bodyPr>
            <a:normAutofit/>
          </a:bodyPr>
          <a:lstStyle/>
          <a:p>
            <a:pPr>
              <a:spcBef>
                <a:spcPct val="20000"/>
              </a:spcBef>
              <a:buFont typeface="Verdana" pitchFamily="34" charset="0"/>
              <a:buNone/>
            </a:pPr>
            <a:r>
              <a:rPr lang="ca-ES" sz="2500" b="1" dirty="0" smtClean="0">
                <a:solidFill>
                  <a:schemeClr val="tx1">
                    <a:lumMod val="85000"/>
                    <a:lumOff val="15000"/>
                  </a:schemeClr>
                </a:solidFill>
                <a:latin typeface="Verdana" pitchFamily="34" charset="0"/>
                <a:ea typeface="Verdana" pitchFamily="34" charset="0"/>
                <a:cs typeface="Verdana" pitchFamily="34" charset="0"/>
              </a:rPr>
              <a:t>... a partir de 2008</a:t>
            </a:r>
            <a:endParaRPr lang="ca-ES" sz="2500" b="1" dirty="0">
              <a:solidFill>
                <a:schemeClr val="tx1">
                  <a:lumMod val="85000"/>
                  <a:lumOff val="15000"/>
                </a:schemeClr>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814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Marcador de contenido 8"/>
          <p:cNvSpPr txBox="1">
            <a:spLocks/>
          </p:cNvSpPr>
          <p:nvPr/>
        </p:nvSpPr>
        <p:spPr>
          <a:xfrm>
            <a:off x="107504" y="116632"/>
            <a:ext cx="9001000" cy="864096"/>
          </a:xfrm>
          <a:prstGeom prst="rect">
            <a:avLst/>
          </a:prstGeom>
        </p:spPr>
        <p:txBody>
          <a:bodyPr>
            <a:normAutofit lnSpcReduction="10000"/>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sz="2700" dirty="0" smtClean="0">
                <a:solidFill>
                  <a:srgbClr val="000000"/>
                </a:solidFill>
              </a:rPr>
              <a:t>2014. </a:t>
            </a:r>
            <a:r>
              <a:rPr lang="ca-ES" sz="2700" dirty="0" err="1" smtClean="0"/>
              <a:t>Institucionalización</a:t>
            </a:r>
            <a:endParaRPr lang="ca-ES" sz="2700" dirty="0"/>
          </a:p>
          <a:p>
            <a:r>
              <a:rPr lang="ca-ES" sz="2000" dirty="0" smtClean="0">
                <a:solidFill>
                  <a:srgbClr val="FF6600"/>
                </a:solidFill>
              </a:rPr>
              <a:t>             </a:t>
            </a:r>
            <a:r>
              <a:rPr lang="ca-ES" sz="2200" dirty="0" err="1" smtClean="0">
                <a:solidFill>
                  <a:srgbClr val="FF6600"/>
                </a:solidFill>
              </a:rPr>
              <a:t>Creación</a:t>
            </a:r>
            <a:r>
              <a:rPr lang="ca-ES" sz="2200" dirty="0" smtClean="0">
                <a:solidFill>
                  <a:srgbClr val="FF6600"/>
                </a:solidFill>
              </a:rPr>
              <a:t> del </a:t>
            </a:r>
            <a:r>
              <a:rPr lang="ca-ES" sz="2200" dirty="0" err="1" smtClean="0">
                <a:solidFill>
                  <a:srgbClr val="FF6600"/>
                </a:solidFill>
              </a:rPr>
              <a:t>departamento</a:t>
            </a:r>
            <a:r>
              <a:rPr lang="ca-ES" sz="2200" dirty="0" smtClean="0">
                <a:solidFill>
                  <a:srgbClr val="FF6600"/>
                </a:solidFill>
              </a:rPr>
              <a:t> de resiliencia urbana</a:t>
            </a:r>
            <a:endParaRPr lang="ca-ES" sz="2200" dirty="0">
              <a:solidFill>
                <a:srgbClr val="FF6600"/>
              </a:solidFill>
            </a:endParaRPr>
          </a:p>
        </p:txBody>
      </p:sp>
      <p:sp>
        <p:nvSpPr>
          <p:cNvPr id="44" name="Contenidor de text 8"/>
          <p:cNvSpPr>
            <a:spLocks noGrp="1"/>
          </p:cNvSpPr>
          <p:nvPr>
            <p:ph type="body" sz="quarter" idx="16"/>
          </p:nvPr>
        </p:nvSpPr>
        <p:spPr>
          <a:xfrm>
            <a:off x="5508104" y="1484784"/>
            <a:ext cx="4392488" cy="1008112"/>
          </a:xfrm>
        </p:spPr>
        <p:txBody>
          <a:bodyPr/>
          <a:lstStyle/>
          <a:p>
            <a:r>
              <a:rPr lang="ca-ES" dirty="0" err="1" smtClean="0"/>
              <a:t>visión</a:t>
            </a:r>
            <a:r>
              <a:rPr lang="ca-ES" dirty="0" smtClean="0"/>
              <a:t> de </a:t>
            </a:r>
            <a:r>
              <a:rPr lang="ca-ES" dirty="0" err="1" smtClean="0"/>
              <a:t>ciudad</a:t>
            </a:r>
            <a:endParaRPr lang="ca-ES" dirty="0"/>
          </a:p>
        </p:txBody>
      </p:sp>
      <p:sp>
        <p:nvSpPr>
          <p:cNvPr id="45" name="Contenidor de text 8"/>
          <p:cNvSpPr>
            <a:spLocks noGrp="1"/>
          </p:cNvSpPr>
          <p:nvPr>
            <p:ph type="body" sz="quarter" idx="16"/>
          </p:nvPr>
        </p:nvSpPr>
        <p:spPr>
          <a:xfrm>
            <a:off x="5580112" y="5229200"/>
            <a:ext cx="4392488" cy="1008112"/>
          </a:xfrm>
        </p:spPr>
        <p:txBody>
          <a:bodyPr/>
          <a:lstStyle/>
          <a:p>
            <a:r>
              <a:rPr lang="ca-ES" dirty="0" err="1" smtClean="0"/>
              <a:t>implementación</a:t>
            </a:r>
            <a:endParaRPr lang="ca-ES" dirty="0"/>
          </a:p>
        </p:txBody>
      </p:sp>
      <p:cxnSp>
        <p:nvCxnSpPr>
          <p:cNvPr id="49" name="Conector recto de flecha 48"/>
          <p:cNvCxnSpPr/>
          <p:nvPr/>
        </p:nvCxnSpPr>
        <p:spPr>
          <a:xfrm>
            <a:off x="6948264" y="2204864"/>
            <a:ext cx="0" cy="2880320"/>
          </a:xfrm>
          <a:prstGeom prst="straightConnector1">
            <a:avLst/>
          </a:prstGeom>
          <a:ln w="7620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52" name="Rectángulo 51"/>
          <p:cNvSpPr/>
          <p:nvPr/>
        </p:nvSpPr>
        <p:spPr>
          <a:xfrm>
            <a:off x="7308304" y="2586390"/>
            <a:ext cx="1747970" cy="400110"/>
          </a:xfrm>
          <a:prstGeom prst="rect">
            <a:avLst/>
          </a:prstGeom>
          <a:ln>
            <a:noFill/>
          </a:ln>
        </p:spPr>
        <p:txBody>
          <a:bodyPr wrap="none">
            <a:spAutoFit/>
          </a:bodyPr>
          <a:lstStyle/>
          <a:p>
            <a:r>
              <a:rPr lang="ca-ES" sz="2000" b="1" dirty="0">
                <a:solidFill>
                  <a:schemeClr val="accent1"/>
                </a:solidFill>
              </a:rPr>
              <a:t>[</a:t>
            </a:r>
            <a:r>
              <a:rPr lang="ca-ES" sz="2000" dirty="0" err="1" smtClean="0"/>
              <a:t>estrategia</a:t>
            </a:r>
            <a:r>
              <a:rPr lang="ca-ES" sz="2000" b="1" dirty="0">
                <a:solidFill>
                  <a:srgbClr val="FF6138"/>
                </a:solidFill>
              </a:rPr>
              <a:t>]</a:t>
            </a:r>
          </a:p>
        </p:txBody>
      </p:sp>
      <p:sp>
        <p:nvSpPr>
          <p:cNvPr id="53" name="Rectángulo 52"/>
          <p:cNvSpPr/>
          <p:nvPr/>
        </p:nvSpPr>
        <p:spPr>
          <a:xfrm>
            <a:off x="7449933" y="3441194"/>
            <a:ext cx="1399066" cy="400110"/>
          </a:xfrm>
          <a:prstGeom prst="rect">
            <a:avLst/>
          </a:prstGeom>
        </p:spPr>
        <p:txBody>
          <a:bodyPr wrap="none">
            <a:spAutoFit/>
          </a:bodyPr>
          <a:lstStyle/>
          <a:p>
            <a:r>
              <a:rPr lang="ca-ES" sz="2000" b="1" dirty="0">
                <a:solidFill>
                  <a:schemeClr val="accent1"/>
                </a:solidFill>
              </a:rPr>
              <a:t>[</a:t>
            </a:r>
            <a:r>
              <a:rPr lang="ca-ES" sz="2000" dirty="0" err="1" smtClean="0"/>
              <a:t>gestión</a:t>
            </a:r>
            <a:r>
              <a:rPr lang="ca-ES" sz="2000" b="1" dirty="0">
                <a:solidFill>
                  <a:srgbClr val="FF6138"/>
                </a:solidFill>
              </a:rPr>
              <a:t>]</a:t>
            </a:r>
          </a:p>
        </p:txBody>
      </p:sp>
      <p:sp>
        <p:nvSpPr>
          <p:cNvPr id="54" name="Rectángulo 53"/>
          <p:cNvSpPr/>
          <p:nvPr/>
        </p:nvSpPr>
        <p:spPr>
          <a:xfrm>
            <a:off x="7377925" y="4305290"/>
            <a:ext cx="1712653" cy="707886"/>
          </a:xfrm>
          <a:prstGeom prst="rect">
            <a:avLst/>
          </a:prstGeom>
        </p:spPr>
        <p:txBody>
          <a:bodyPr wrap="none">
            <a:spAutoFit/>
          </a:bodyPr>
          <a:lstStyle/>
          <a:p>
            <a:r>
              <a:rPr lang="ca-ES" sz="2000" b="1" dirty="0">
                <a:solidFill>
                  <a:schemeClr val="accent1"/>
                </a:solidFill>
              </a:rPr>
              <a:t>[</a:t>
            </a:r>
            <a:r>
              <a:rPr lang="ca-ES" sz="2000" dirty="0" err="1" smtClean="0"/>
              <a:t>operación</a:t>
            </a:r>
            <a:r>
              <a:rPr lang="ca-ES" sz="2000" b="1" dirty="0">
                <a:solidFill>
                  <a:srgbClr val="FF6138"/>
                </a:solidFill>
              </a:rPr>
              <a:t>]</a:t>
            </a:r>
          </a:p>
          <a:p>
            <a:endParaRPr lang="ca-ES" sz="2000" dirty="0"/>
          </a:p>
        </p:txBody>
      </p:sp>
      <p:grpSp>
        <p:nvGrpSpPr>
          <p:cNvPr id="10" name="Agrupar 9"/>
          <p:cNvGrpSpPr/>
          <p:nvPr/>
        </p:nvGrpSpPr>
        <p:grpSpPr>
          <a:xfrm>
            <a:off x="368985" y="1196752"/>
            <a:ext cx="5427151" cy="5335372"/>
            <a:chOff x="2097176" y="1333988"/>
            <a:chExt cx="5427151" cy="5335372"/>
          </a:xfrm>
        </p:grpSpPr>
        <p:pic>
          <p:nvPicPr>
            <p:cNvPr id="11" name="Imatg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97176" y="1333988"/>
              <a:ext cx="5355143" cy="5335372"/>
            </a:xfrm>
            <a:prstGeom prst="rect">
              <a:avLst/>
            </a:prstGeom>
          </p:spPr>
        </p:pic>
        <p:sp>
          <p:nvSpPr>
            <p:cNvPr id="12" name="CuadroTexto 11"/>
            <p:cNvSpPr txBox="1"/>
            <p:nvPr/>
          </p:nvSpPr>
          <p:spPr>
            <a:xfrm>
              <a:off x="2411760" y="4077072"/>
              <a:ext cx="1584176" cy="369332"/>
            </a:xfrm>
            <a:prstGeom prst="rect">
              <a:avLst/>
            </a:prstGeom>
            <a:noFill/>
          </p:spPr>
          <p:txBody>
            <a:bodyPr wrap="square" rtlCol="0">
              <a:spAutoFit/>
            </a:bodyPr>
            <a:lstStyle/>
            <a:p>
              <a:r>
                <a:rPr lang="es-ES" b="1" dirty="0" err="1"/>
                <a:t>Respond</a:t>
              </a:r>
              <a:endParaRPr lang="es-ES" b="1" dirty="0"/>
            </a:p>
          </p:txBody>
        </p:sp>
        <p:sp>
          <p:nvSpPr>
            <p:cNvPr id="13" name="CuadroTexto 12"/>
            <p:cNvSpPr txBox="1"/>
            <p:nvPr/>
          </p:nvSpPr>
          <p:spPr>
            <a:xfrm>
              <a:off x="4499992" y="5949280"/>
              <a:ext cx="1080120" cy="369332"/>
            </a:xfrm>
            <a:prstGeom prst="rect">
              <a:avLst/>
            </a:prstGeom>
            <a:noFill/>
          </p:spPr>
          <p:txBody>
            <a:bodyPr wrap="square" rtlCol="0">
              <a:spAutoFit/>
            </a:bodyPr>
            <a:lstStyle/>
            <a:p>
              <a:r>
                <a:rPr lang="es-ES" b="1" dirty="0" err="1"/>
                <a:t>Assess</a:t>
              </a:r>
              <a:endParaRPr lang="es-ES" b="1" dirty="0"/>
            </a:p>
          </p:txBody>
        </p:sp>
        <p:sp>
          <p:nvSpPr>
            <p:cNvPr id="14" name="CuadroTexto 13"/>
            <p:cNvSpPr txBox="1"/>
            <p:nvPr/>
          </p:nvSpPr>
          <p:spPr>
            <a:xfrm>
              <a:off x="5724127" y="4142300"/>
              <a:ext cx="1800200" cy="369332"/>
            </a:xfrm>
            <a:prstGeom prst="rect">
              <a:avLst/>
            </a:prstGeom>
            <a:noFill/>
          </p:spPr>
          <p:txBody>
            <a:bodyPr wrap="square" rtlCol="0">
              <a:spAutoFit/>
            </a:bodyPr>
            <a:lstStyle/>
            <a:p>
              <a:r>
                <a:rPr lang="es-ES" b="1" dirty="0" err="1"/>
                <a:t>Implement</a:t>
              </a:r>
              <a:endParaRPr lang="es-ES" b="1" dirty="0"/>
            </a:p>
          </p:txBody>
        </p:sp>
        <p:sp>
          <p:nvSpPr>
            <p:cNvPr id="15" name="Rectangle 1"/>
            <p:cNvSpPr/>
            <p:nvPr/>
          </p:nvSpPr>
          <p:spPr>
            <a:xfrm>
              <a:off x="3419872" y="1854116"/>
              <a:ext cx="2736304" cy="494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 name="Rectangle 2"/>
            <p:cNvSpPr/>
            <p:nvPr/>
          </p:nvSpPr>
          <p:spPr>
            <a:xfrm>
              <a:off x="6012160" y="2032820"/>
              <a:ext cx="360040" cy="175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7" name="CuadroTexto 12"/>
            <p:cNvSpPr txBox="1"/>
            <p:nvPr/>
          </p:nvSpPr>
          <p:spPr>
            <a:xfrm>
              <a:off x="3059832" y="1907540"/>
              <a:ext cx="3276364" cy="369332"/>
            </a:xfrm>
            <a:prstGeom prst="rect">
              <a:avLst/>
            </a:prstGeom>
            <a:noFill/>
          </p:spPr>
          <p:txBody>
            <a:bodyPr wrap="square" rtlCol="0">
              <a:spAutoFit/>
            </a:bodyPr>
            <a:lstStyle/>
            <a:p>
              <a:r>
                <a:rPr lang="es-ES" b="1" dirty="0"/>
                <a:t>Resilience </a:t>
              </a:r>
              <a:r>
                <a:rPr lang="es-ES" b="1" dirty="0" err="1"/>
                <a:t>strategy</a:t>
              </a:r>
              <a:endParaRPr lang="es-ES" b="1" dirty="0"/>
            </a:p>
          </p:txBody>
        </p:sp>
        <p:pic>
          <p:nvPicPr>
            <p:cNvPr id="18" name="Imagen 1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2563"/>
            <a:stretch>
              <a:fillRect/>
            </a:stretch>
          </p:blipFill>
          <p:spPr bwMode="auto">
            <a:xfrm>
              <a:off x="5713242" y="1798227"/>
              <a:ext cx="658958" cy="55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866813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Marcador de contenido 8"/>
          <p:cNvSpPr txBox="1">
            <a:spLocks/>
          </p:cNvSpPr>
          <p:nvPr/>
        </p:nvSpPr>
        <p:spPr>
          <a:xfrm>
            <a:off x="251520" y="260648"/>
            <a:ext cx="9001000" cy="864096"/>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smtClean="0">
                <a:solidFill>
                  <a:srgbClr val="000000"/>
                </a:solidFill>
              </a:rPr>
              <a:t>ESTRAT</a:t>
            </a:r>
            <a:r>
              <a:rPr lang="ca-ES" dirty="0">
                <a:solidFill>
                  <a:srgbClr val="000000"/>
                </a:solidFill>
              </a:rPr>
              <a:t>E</a:t>
            </a:r>
            <a:r>
              <a:rPr lang="ca-ES" dirty="0" smtClean="0">
                <a:solidFill>
                  <a:srgbClr val="000000"/>
                </a:solidFill>
              </a:rPr>
              <a:t>GIA DE RESILIENCIA URBANA</a:t>
            </a:r>
            <a:endParaRPr lang="ca-ES" dirty="0">
              <a:solidFill>
                <a:srgbClr val="000000"/>
              </a:solidFill>
            </a:endParaRPr>
          </a:p>
        </p:txBody>
      </p:sp>
      <p:sp>
        <p:nvSpPr>
          <p:cNvPr id="9" name="Rectangle arrodonit 3"/>
          <p:cNvSpPr/>
          <p:nvPr/>
        </p:nvSpPr>
        <p:spPr>
          <a:xfrm>
            <a:off x="827584" y="908720"/>
            <a:ext cx="8208912" cy="1646659"/>
          </a:xfrm>
          <a:prstGeom prst="roundRect">
            <a:avLst>
              <a:gd name="adj" fmla="val 10000"/>
            </a:avLst>
          </a:prstGeom>
          <a:solidFill>
            <a:srgbClr val="FF9900">
              <a:alpha val="5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arrodonit 4"/>
          <p:cNvSpPr/>
          <p:nvPr/>
        </p:nvSpPr>
        <p:spPr>
          <a:xfrm rot="16200000">
            <a:off x="-396552" y="2051322"/>
            <a:ext cx="4896546" cy="3312371"/>
          </a:xfrm>
          <a:prstGeom prst="roundRect">
            <a:avLst>
              <a:gd name="adj" fmla="val 10000"/>
            </a:avLst>
          </a:prstGeom>
          <a:solidFill>
            <a:srgbClr val="0099CC">
              <a:alpha val="5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1" name="Agrupa 5"/>
          <p:cNvGrpSpPr/>
          <p:nvPr/>
        </p:nvGrpSpPr>
        <p:grpSpPr>
          <a:xfrm>
            <a:off x="1115612" y="1526368"/>
            <a:ext cx="2341951" cy="851616"/>
            <a:chOff x="5357" y="1416465"/>
            <a:chExt cx="1601390" cy="1231069"/>
          </a:xfrm>
          <a:solidFill>
            <a:srgbClr val="C00000"/>
          </a:solidFill>
        </p:grpSpPr>
        <p:sp>
          <p:nvSpPr>
            <p:cNvPr id="18" name="Rectangle arrodonit 6"/>
            <p:cNvSpPr/>
            <p:nvPr/>
          </p:nvSpPr>
          <p:spPr>
            <a:xfrm>
              <a:off x="5357" y="1416465"/>
              <a:ext cx="1601390" cy="1231069"/>
            </a:xfrm>
            <a:prstGeom prst="roundRect">
              <a:avLst>
                <a:gd name="adj" fmla="val 10000"/>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7"/>
            <p:cNvSpPr/>
            <p:nvPr/>
          </p:nvSpPr>
          <p:spPr>
            <a:xfrm>
              <a:off x="41414" y="1452522"/>
              <a:ext cx="1529276" cy="115895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b="1" dirty="0" smtClean="0">
                  <a:solidFill>
                    <a:schemeClr val="tx1"/>
                  </a:solidFill>
                </a:rPr>
                <a:t>C</a:t>
              </a:r>
              <a:r>
                <a:rPr lang="en-GB" sz="1800" b="1" kern="1200" dirty="0" smtClean="0">
                  <a:solidFill>
                    <a:schemeClr val="tx1"/>
                  </a:solidFill>
                </a:rPr>
                <a:t>limatic risks: </a:t>
              </a:r>
              <a:r>
                <a:rPr lang="en-GB" sz="1800" b="1" kern="1200" dirty="0" smtClean="0">
                  <a:solidFill>
                    <a:schemeClr val="tx1"/>
                  </a:solidFill>
                  <a:sym typeface="Wingdings" pitchFamily="2" charset="2"/>
                </a:rPr>
                <a:t>ADAPTATION</a:t>
              </a:r>
              <a:endParaRPr lang="en-GB" sz="1800" b="1" kern="1200" dirty="0">
                <a:solidFill>
                  <a:schemeClr val="tx1"/>
                </a:solidFill>
              </a:endParaRPr>
            </a:p>
          </p:txBody>
        </p:sp>
      </p:grpSp>
      <p:grpSp>
        <p:nvGrpSpPr>
          <p:cNvPr id="20" name="Agrupa 8"/>
          <p:cNvGrpSpPr/>
          <p:nvPr/>
        </p:nvGrpSpPr>
        <p:grpSpPr>
          <a:xfrm>
            <a:off x="3808485" y="1526368"/>
            <a:ext cx="2341951" cy="851616"/>
            <a:chOff x="5357" y="1416465"/>
            <a:chExt cx="1601390" cy="1231069"/>
          </a:xfrm>
          <a:solidFill>
            <a:srgbClr val="FF9966"/>
          </a:solidFill>
        </p:grpSpPr>
        <p:sp>
          <p:nvSpPr>
            <p:cNvPr id="21" name="Rectangle arrodonit 9"/>
            <p:cNvSpPr/>
            <p:nvPr/>
          </p:nvSpPr>
          <p:spPr>
            <a:xfrm>
              <a:off x="5357" y="1416465"/>
              <a:ext cx="1601390" cy="1231069"/>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10"/>
            <p:cNvSpPr/>
            <p:nvPr/>
          </p:nvSpPr>
          <p:spPr>
            <a:xfrm>
              <a:off x="41414" y="1452522"/>
              <a:ext cx="1529276" cy="1158955"/>
            </a:xfrm>
            <a:prstGeom prst="rect">
              <a:avLst/>
            </a:prstGeom>
            <a:solidFill>
              <a:srgbClr val="FF9900"/>
            </a:solid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kern="1200" dirty="0" err="1" smtClean="0">
                  <a:solidFill>
                    <a:schemeClr val="tx1"/>
                  </a:solidFill>
                </a:rPr>
                <a:t>Technological</a:t>
              </a:r>
              <a:r>
                <a:rPr lang="es-ES_tradnl" sz="1800" kern="1200" dirty="0" smtClean="0">
                  <a:solidFill>
                    <a:schemeClr val="tx1"/>
                  </a:solidFill>
                </a:rPr>
                <a:t> </a:t>
              </a:r>
              <a:r>
                <a:rPr lang="es-ES_tradnl" sz="1800" kern="1200" dirty="0" err="1" smtClean="0">
                  <a:solidFill>
                    <a:schemeClr val="tx1"/>
                  </a:solidFill>
                </a:rPr>
                <a:t>risks</a:t>
              </a:r>
              <a:endParaRPr lang="ca-ES" sz="1800" kern="1200" dirty="0">
                <a:solidFill>
                  <a:schemeClr val="tx1"/>
                </a:solidFill>
              </a:endParaRPr>
            </a:p>
          </p:txBody>
        </p:sp>
      </p:grpSp>
      <p:grpSp>
        <p:nvGrpSpPr>
          <p:cNvPr id="23" name="Agrupa 12"/>
          <p:cNvGrpSpPr/>
          <p:nvPr/>
        </p:nvGrpSpPr>
        <p:grpSpPr>
          <a:xfrm>
            <a:off x="6501358" y="1534805"/>
            <a:ext cx="2341951" cy="851616"/>
            <a:chOff x="5357" y="1416465"/>
            <a:chExt cx="1601390" cy="1231069"/>
          </a:xfrm>
          <a:solidFill>
            <a:srgbClr val="FF9900"/>
          </a:solidFill>
        </p:grpSpPr>
        <p:sp>
          <p:nvSpPr>
            <p:cNvPr id="24" name="Rectangle arrodonit 13"/>
            <p:cNvSpPr/>
            <p:nvPr/>
          </p:nvSpPr>
          <p:spPr>
            <a:xfrm>
              <a:off x="5357" y="1416465"/>
              <a:ext cx="1601390" cy="1231069"/>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14"/>
            <p:cNvSpPr/>
            <p:nvPr/>
          </p:nvSpPr>
          <p:spPr>
            <a:xfrm>
              <a:off x="41414" y="1452522"/>
              <a:ext cx="1529276" cy="11589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kern="1200" dirty="0" err="1" smtClean="0">
                  <a:solidFill>
                    <a:schemeClr val="tx1"/>
                  </a:solidFill>
                </a:rPr>
                <a:t>Socioeconomical</a:t>
              </a:r>
              <a:r>
                <a:rPr lang="es-ES_tradnl" sz="1800" kern="1200" dirty="0" smtClean="0">
                  <a:solidFill>
                    <a:schemeClr val="tx1"/>
                  </a:solidFill>
                </a:rPr>
                <a:t> </a:t>
              </a:r>
              <a:r>
                <a:rPr lang="es-ES_tradnl" sz="1800" kern="1200" dirty="0" err="1" smtClean="0">
                  <a:solidFill>
                    <a:schemeClr val="tx1"/>
                  </a:solidFill>
                </a:rPr>
                <a:t>risks</a:t>
              </a:r>
              <a:endParaRPr lang="ca-ES" sz="1800" kern="1200" dirty="0">
                <a:solidFill>
                  <a:schemeClr val="tx1"/>
                </a:solidFill>
              </a:endParaRPr>
            </a:p>
          </p:txBody>
        </p:sp>
      </p:grpSp>
      <p:grpSp>
        <p:nvGrpSpPr>
          <p:cNvPr id="26" name="Agrupa 16"/>
          <p:cNvGrpSpPr/>
          <p:nvPr/>
        </p:nvGrpSpPr>
        <p:grpSpPr>
          <a:xfrm>
            <a:off x="1115612" y="2711876"/>
            <a:ext cx="2341951" cy="851616"/>
            <a:chOff x="5357" y="1416465"/>
            <a:chExt cx="1601390" cy="1231069"/>
          </a:xfrm>
          <a:solidFill>
            <a:srgbClr val="0099CC"/>
          </a:solidFill>
        </p:grpSpPr>
        <p:sp>
          <p:nvSpPr>
            <p:cNvPr id="27" name="Rectangle arrodonit 17"/>
            <p:cNvSpPr/>
            <p:nvPr/>
          </p:nvSpPr>
          <p:spPr>
            <a:xfrm>
              <a:off x="5357" y="1416465"/>
              <a:ext cx="1601390" cy="1231069"/>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angle 18"/>
            <p:cNvSpPr/>
            <p:nvPr/>
          </p:nvSpPr>
          <p:spPr>
            <a:xfrm>
              <a:off x="41414" y="1452522"/>
              <a:ext cx="1529276" cy="11589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kern="1200" dirty="0" smtClean="0"/>
                <a:t>MITIGATION</a:t>
              </a:r>
              <a:endParaRPr lang="ca-ES" sz="1800" kern="1200" dirty="0"/>
            </a:p>
          </p:txBody>
        </p:sp>
      </p:grpSp>
      <p:grpSp>
        <p:nvGrpSpPr>
          <p:cNvPr id="29" name="Agrupa 19"/>
          <p:cNvGrpSpPr/>
          <p:nvPr/>
        </p:nvGrpSpPr>
        <p:grpSpPr>
          <a:xfrm>
            <a:off x="1115612" y="3864004"/>
            <a:ext cx="2341951" cy="851616"/>
            <a:chOff x="5357" y="1416465"/>
            <a:chExt cx="1601390" cy="1231069"/>
          </a:xfrm>
          <a:solidFill>
            <a:srgbClr val="0099CC"/>
          </a:solidFill>
        </p:grpSpPr>
        <p:sp>
          <p:nvSpPr>
            <p:cNvPr id="30" name="Rectangle arrodonit 20"/>
            <p:cNvSpPr/>
            <p:nvPr/>
          </p:nvSpPr>
          <p:spPr>
            <a:xfrm>
              <a:off x="5357" y="1416465"/>
              <a:ext cx="1601390" cy="1231069"/>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ectangle 21"/>
            <p:cNvSpPr/>
            <p:nvPr/>
          </p:nvSpPr>
          <p:spPr>
            <a:xfrm>
              <a:off x="41414" y="1452522"/>
              <a:ext cx="1529276" cy="11589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dirty="0" smtClean="0"/>
                <a:t>SOCIAL EQUITY</a:t>
              </a:r>
              <a:endParaRPr lang="ca-ES" sz="1800" kern="1200" dirty="0"/>
            </a:p>
          </p:txBody>
        </p:sp>
      </p:grpSp>
      <p:grpSp>
        <p:nvGrpSpPr>
          <p:cNvPr id="32" name="Agrupa 22"/>
          <p:cNvGrpSpPr/>
          <p:nvPr/>
        </p:nvGrpSpPr>
        <p:grpSpPr>
          <a:xfrm>
            <a:off x="1115612" y="5016133"/>
            <a:ext cx="2341951" cy="851616"/>
            <a:chOff x="5357" y="1416465"/>
            <a:chExt cx="1601390" cy="1231069"/>
          </a:xfrm>
          <a:solidFill>
            <a:srgbClr val="0099CC"/>
          </a:solidFill>
        </p:grpSpPr>
        <p:sp>
          <p:nvSpPr>
            <p:cNvPr id="33" name="Rectangle arrodonit 23"/>
            <p:cNvSpPr/>
            <p:nvPr/>
          </p:nvSpPr>
          <p:spPr>
            <a:xfrm>
              <a:off x="5357" y="1416465"/>
              <a:ext cx="1601390" cy="1231069"/>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ectangle 24"/>
            <p:cNvSpPr/>
            <p:nvPr/>
          </p:nvSpPr>
          <p:spPr>
            <a:xfrm>
              <a:off x="41414" y="1452522"/>
              <a:ext cx="1529276" cy="11589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kern="1200" dirty="0" smtClean="0"/>
                <a:t>CITIZEN ACTION</a:t>
              </a:r>
              <a:endParaRPr lang="ca-ES" sz="1800" kern="1200" dirty="0"/>
            </a:p>
          </p:txBody>
        </p:sp>
      </p:grpSp>
      <p:sp>
        <p:nvSpPr>
          <p:cNvPr id="35" name="Rectangle 25"/>
          <p:cNvSpPr/>
          <p:nvPr/>
        </p:nvSpPr>
        <p:spPr>
          <a:xfrm rot="16200000">
            <a:off x="-1469944" y="3441580"/>
            <a:ext cx="4474191" cy="7432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b="1" kern="1200" dirty="0" smtClean="0">
                <a:solidFill>
                  <a:schemeClr val="tx1"/>
                </a:solidFill>
              </a:rPr>
              <a:t>CLIMATE PLAN</a:t>
            </a:r>
            <a:endParaRPr lang="ca-ES" sz="1800" b="1" kern="1200" dirty="0">
              <a:solidFill>
                <a:schemeClr val="tx1"/>
              </a:solidFill>
            </a:endParaRPr>
          </a:p>
        </p:txBody>
      </p:sp>
      <p:pic>
        <p:nvPicPr>
          <p:cNvPr id="3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2708920"/>
            <a:ext cx="2391075" cy="51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3976" t="51987" r="23302" b="14025"/>
          <a:stretch/>
        </p:blipFill>
        <p:spPr bwMode="auto">
          <a:xfrm>
            <a:off x="3905210" y="4077072"/>
            <a:ext cx="2419208" cy="2010337"/>
          </a:xfrm>
          <a:prstGeom prst="rect">
            <a:avLst/>
          </a:prstGeom>
          <a:solidFill>
            <a:schemeClr val="bg1">
              <a:lumMod val="95000"/>
            </a:schemeClr>
          </a:solidFill>
          <a:ln>
            <a:noFill/>
          </a:ln>
          <a:effectLst/>
          <a:extLst/>
        </p:spPr>
      </p:pic>
      <p:pic>
        <p:nvPicPr>
          <p:cNvPr id="2" name="Imagen 1"/>
          <p:cNvPicPr>
            <a:picLocks noChangeAspect="1"/>
          </p:cNvPicPr>
          <p:nvPr/>
        </p:nvPicPr>
        <p:blipFill rotWithShape="1">
          <a:blip r:embed="rId5"/>
          <a:srcRect t="16222" b="22666"/>
          <a:stretch/>
        </p:blipFill>
        <p:spPr>
          <a:xfrm>
            <a:off x="6372200" y="3345615"/>
            <a:ext cx="2607533" cy="1018634"/>
          </a:xfrm>
          <a:prstGeom prst="rect">
            <a:avLst/>
          </a:prstGeom>
        </p:spPr>
      </p:pic>
      <p:grpSp>
        <p:nvGrpSpPr>
          <p:cNvPr id="3" name="Agrupar 2"/>
          <p:cNvGrpSpPr/>
          <p:nvPr/>
        </p:nvGrpSpPr>
        <p:grpSpPr>
          <a:xfrm>
            <a:off x="3707904" y="3300271"/>
            <a:ext cx="2635433" cy="828288"/>
            <a:chOff x="3923928" y="4005064"/>
            <a:chExt cx="1080282" cy="339521"/>
          </a:xfrm>
        </p:grpSpPr>
        <p:pic>
          <p:nvPicPr>
            <p:cNvPr id="4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490" t="43267" r="37210" b="48081"/>
            <a:stretch/>
          </p:blipFill>
          <p:spPr bwMode="auto">
            <a:xfrm>
              <a:off x="4274953" y="4067615"/>
              <a:ext cx="729257" cy="2263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827" t="26387" r="43408" b="60636"/>
            <a:stretch/>
          </p:blipFill>
          <p:spPr bwMode="auto">
            <a:xfrm>
              <a:off x="3923928" y="4005064"/>
              <a:ext cx="352055" cy="3395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Imagen 3"/>
          <p:cNvPicPr>
            <a:picLocks noChangeAspect="1"/>
          </p:cNvPicPr>
          <p:nvPr/>
        </p:nvPicPr>
        <p:blipFill>
          <a:blip r:embed="rId7"/>
          <a:stretch>
            <a:fillRect/>
          </a:stretch>
        </p:blipFill>
        <p:spPr>
          <a:xfrm>
            <a:off x="6660232" y="5001799"/>
            <a:ext cx="2085738" cy="371417"/>
          </a:xfrm>
          <a:prstGeom prst="rect">
            <a:avLst/>
          </a:prstGeom>
        </p:spPr>
      </p:pic>
    </p:spTree>
    <p:extLst>
      <p:ext uri="{BB962C8B-B14F-4D97-AF65-F5344CB8AC3E}">
        <p14:creationId xmlns:p14="http://schemas.microsoft.com/office/powerpoint/2010/main" val="1011827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Marcador de contenido 8"/>
          <p:cNvSpPr txBox="1">
            <a:spLocks/>
          </p:cNvSpPr>
          <p:nvPr/>
        </p:nvSpPr>
        <p:spPr>
          <a:xfrm>
            <a:off x="143000" y="3077737"/>
            <a:ext cx="9001000" cy="864096"/>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ca-ES" dirty="0">
              <a:solidFill>
                <a:srgbClr val="000000"/>
              </a:solidFill>
            </a:endParaRPr>
          </a:p>
        </p:txBody>
      </p:sp>
      <p:pic>
        <p:nvPicPr>
          <p:cNvPr id="12" name="Imagen 9"/>
          <p:cNvPicPr>
            <a:picLocks noChangeAspect="1"/>
          </p:cNvPicPr>
          <p:nvPr/>
        </p:nvPicPr>
        <p:blipFill rotWithShape="1">
          <a:blip r:embed="rId3"/>
          <a:srcRect l="62563"/>
          <a:stretch/>
        </p:blipFill>
        <p:spPr>
          <a:xfrm>
            <a:off x="8100392" y="236634"/>
            <a:ext cx="801985" cy="672086"/>
          </a:xfrm>
          <a:prstGeom prst="rect">
            <a:avLst/>
          </a:prstGeom>
        </p:spPr>
      </p:pic>
      <p:sp>
        <p:nvSpPr>
          <p:cNvPr id="14" name="Marcador de contenido 8"/>
          <p:cNvSpPr txBox="1">
            <a:spLocks/>
          </p:cNvSpPr>
          <p:nvPr/>
        </p:nvSpPr>
        <p:spPr>
          <a:xfrm>
            <a:off x="251520" y="260648"/>
            <a:ext cx="9001000" cy="504056"/>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smtClean="0">
                <a:solidFill>
                  <a:srgbClr val="000000"/>
                </a:solidFill>
              </a:rPr>
              <a:t>ESTRAT</a:t>
            </a:r>
            <a:r>
              <a:rPr lang="ca-ES" dirty="0">
                <a:solidFill>
                  <a:srgbClr val="000000"/>
                </a:solidFill>
              </a:rPr>
              <a:t>E</a:t>
            </a:r>
            <a:r>
              <a:rPr lang="ca-ES" dirty="0" smtClean="0">
                <a:solidFill>
                  <a:srgbClr val="000000"/>
                </a:solidFill>
              </a:rPr>
              <a:t>GIA DE RESILIENCIA URBANA</a:t>
            </a:r>
            <a:endParaRPr lang="ca-ES" dirty="0">
              <a:solidFill>
                <a:srgbClr val="000000"/>
              </a:solidFill>
            </a:endParaRPr>
          </a:p>
        </p:txBody>
      </p:sp>
      <p:sp>
        <p:nvSpPr>
          <p:cNvPr id="15" name="QuadreDeText 12"/>
          <p:cNvSpPr txBox="1">
            <a:spLocks noChangeArrowheads="1"/>
          </p:cNvSpPr>
          <p:nvPr/>
        </p:nvSpPr>
        <p:spPr bwMode="auto">
          <a:xfrm>
            <a:off x="251520" y="692696"/>
            <a:ext cx="7964487" cy="39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ts val="2400"/>
              </a:lnSpc>
              <a:buSzPct val="100000"/>
            </a:pPr>
            <a:r>
              <a:rPr lang="ca-ES" sz="2000" b="1" dirty="0" err="1">
                <a:solidFill>
                  <a:srgbClr val="000000"/>
                </a:solidFill>
                <a:latin typeface="Arial" charset="0"/>
                <a:cs typeface="Arial" charset="0"/>
              </a:rPr>
              <a:t>Structure</a:t>
            </a:r>
            <a:r>
              <a:rPr lang="ca-ES" sz="2000" b="1" dirty="0">
                <a:solidFill>
                  <a:srgbClr val="000000"/>
                </a:solidFill>
                <a:latin typeface="Arial" charset="0"/>
                <a:cs typeface="Arial" charset="0"/>
              </a:rPr>
              <a:t> of </a:t>
            </a:r>
            <a:r>
              <a:rPr lang="ca-ES" sz="2000" b="1" dirty="0" err="1">
                <a:solidFill>
                  <a:srgbClr val="000000"/>
                </a:solidFill>
                <a:latin typeface="Arial" charset="0"/>
                <a:cs typeface="Arial" charset="0"/>
              </a:rPr>
              <a:t>the</a:t>
            </a:r>
            <a:r>
              <a:rPr lang="ca-ES" sz="2000" b="1" dirty="0">
                <a:solidFill>
                  <a:srgbClr val="000000"/>
                </a:solidFill>
                <a:latin typeface="Arial" charset="0"/>
                <a:cs typeface="Arial" charset="0"/>
              </a:rPr>
              <a:t> </a:t>
            </a:r>
            <a:r>
              <a:rPr lang="ca-ES" sz="2000" b="1" dirty="0" err="1">
                <a:solidFill>
                  <a:srgbClr val="000000"/>
                </a:solidFill>
                <a:latin typeface="Arial" charset="0"/>
                <a:cs typeface="Arial" charset="0"/>
              </a:rPr>
              <a:t>Climate</a:t>
            </a:r>
            <a:r>
              <a:rPr lang="ca-ES" sz="2000" b="1" dirty="0">
                <a:solidFill>
                  <a:srgbClr val="000000"/>
                </a:solidFill>
                <a:latin typeface="Arial" charset="0"/>
                <a:cs typeface="Arial" charset="0"/>
              </a:rPr>
              <a:t> </a:t>
            </a:r>
            <a:r>
              <a:rPr lang="ca-ES" sz="2000" b="1" dirty="0" err="1">
                <a:solidFill>
                  <a:srgbClr val="000000"/>
                </a:solidFill>
                <a:latin typeface="Arial" charset="0"/>
                <a:cs typeface="Arial" charset="0"/>
              </a:rPr>
              <a:t>Plan</a:t>
            </a:r>
            <a:endParaRPr lang="ca-ES" sz="2000" b="1" dirty="0">
              <a:solidFill>
                <a:srgbClr val="000000"/>
              </a:solidFill>
              <a:latin typeface="Arial" charset="0"/>
              <a:cs typeface="Arial" charset="0"/>
            </a:endParaRPr>
          </a:p>
        </p:txBody>
      </p:sp>
      <p:pic>
        <p:nvPicPr>
          <p:cNvPr id="16" name="Imagen 9"/>
          <p:cNvPicPr>
            <a:picLocks noChangeAspect="1" noChangeArrowheads="1"/>
          </p:cNvPicPr>
          <p:nvPr/>
        </p:nvPicPr>
        <p:blipFill rotWithShape="1">
          <a:blip r:embed="rId3">
            <a:extLst>
              <a:ext uri="{28A0092B-C50C-407E-A947-70E740481C1C}">
                <a14:useLocalDpi xmlns:a14="http://schemas.microsoft.com/office/drawing/2010/main" val="0"/>
              </a:ext>
            </a:extLst>
          </a:blip>
          <a:srcRect l="62563" t="60492" r="2768" b="7318"/>
          <a:stretch/>
        </p:blipFill>
        <p:spPr bwMode="auto">
          <a:xfrm>
            <a:off x="1296094" y="4110143"/>
            <a:ext cx="7568148" cy="2192596"/>
          </a:xfrm>
          <a:prstGeom prst="rect">
            <a:avLst/>
          </a:prstGeom>
          <a:solidFill>
            <a:srgbClr val="0066CC"/>
          </a:solidFill>
          <a:ln w="9525">
            <a:solidFill>
              <a:srgbClr val="FFFFFF"/>
            </a:solidFill>
            <a:miter lim="800000"/>
            <a:headEnd/>
            <a:tailEnd/>
          </a:ln>
          <a:extLst/>
        </p:spPr>
      </p:pic>
      <p:pic>
        <p:nvPicPr>
          <p:cNvPr id="17" name="Imagen 9"/>
          <p:cNvPicPr>
            <a:picLocks noChangeAspect="1" noChangeArrowheads="1"/>
          </p:cNvPicPr>
          <p:nvPr/>
        </p:nvPicPr>
        <p:blipFill>
          <a:blip r:embed="rId3">
            <a:extLst>
              <a:ext uri="{28A0092B-C50C-407E-A947-70E740481C1C}">
                <a14:useLocalDpi xmlns:a14="http://schemas.microsoft.com/office/drawing/2010/main" val="0"/>
              </a:ext>
            </a:extLst>
          </a:blip>
          <a:srcRect l="62563" t="60492" r="27856"/>
          <a:stretch>
            <a:fillRect/>
          </a:stretch>
        </p:blipFill>
        <p:spPr bwMode="auto">
          <a:xfrm>
            <a:off x="648395" y="4106976"/>
            <a:ext cx="1584325" cy="203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uadroTexto 1"/>
          <p:cNvSpPr txBox="1">
            <a:spLocks noChangeArrowheads="1"/>
          </p:cNvSpPr>
          <p:nvPr/>
        </p:nvSpPr>
        <p:spPr bwMode="auto">
          <a:xfrm>
            <a:off x="1224657" y="4220960"/>
            <a:ext cx="1079500" cy="3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buSzPct val="100000"/>
            </a:pPr>
            <a:r>
              <a:rPr lang="ca-ES" b="1">
                <a:solidFill>
                  <a:srgbClr val="FFFFFF"/>
                </a:solidFill>
              </a:rPr>
              <a:t>Concept</a:t>
            </a:r>
          </a:p>
        </p:txBody>
      </p:sp>
      <p:sp>
        <p:nvSpPr>
          <p:cNvPr id="22" name="CuadroTexto 7"/>
          <p:cNvSpPr txBox="1">
            <a:spLocks noChangeArrowheads="1"/>
          </p:cNvSpPr>
          <p:nvPr/>
        </p:nvSpPr>
        <p:spPr bwMode="auto">
          <a:xfrm>
            <a:off x="2377182" y="4365021"/>
            <a:ext cx="1079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buSzPct val="100000"/>
            </a:pPr>
            <a:r>
              <a:rPr lang="ca-ES" b="1">
                <a:solidFill>
                  <a:srgbClr val="FFFFFF"/>
                </a:solidFill>
              </a:rPr>
              <a:t>Main areas</a:t>
            </a:r>
          </a:p>
        </p:txBody>
      </p:sp>
      <p:sp>
        <p:nvSpPr>
          <p:cNvPr id="23" name="CuadroTexto 8"/>
          <p:cNvSpPr txBox="1">
            <a:spLocks noChangeArrowheads="1"/>
          </p:cNvSpPr>
          <p:nvPr/>
        </p:nvSpPr>
        <p:spPr bwMode="auto">
          <a:xfrm>
            <a:off x="3601145" y="5012510"/>
            <a:ext cx="1692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buSzPct val="100000"/>
            </a:pPr>
            <a:r>
              <a:rPr lang="ca-ES" b="1" dirty="0" err="1">
                <a:solidFill>
                  <a:srgbClr val="FFFFFF"/>
                </a:solidFill>
              </a:rPr>
              <a:t>Strategic</a:t>
            </a:r>
            <a:r>
              <a:rPr lang="ca-ES" b="1" dirty="0">
                <a:solidFill>
                  <a:srgbClr val="FFFFFF"/>
                </a:solidFill>
              </a:rPr>
              <a:t> </a:t>
            </a:r>
            <a:r>
              <a:rPr lang="ca-ES" b="1" dirty="0" err="1">
                <a:solidFill>
                  <a:srgbClr val="FFFFFF"/>
                </a:solidFill>
              </a:rPr>
              <a:t>goals</a:t>
            </a:r>
            <a:endParaRPr lang="ca-ES" b="1" dirty="0">
              <a:solidFill>
                <a:srgbClr val="FFFFFF"/>
              </a:solidFill>
            </a:endParaRPr>
          </a:p>
        </p:txBody>
      </p:sp>
      <p:sp>
        <p:nvSpPr>
          <p:cNvPr id="24" name="CuadroTexto 9"/>
          <p:cNvSpPr txBox="1">
            <a:spLocks noChangeArrowheads="1"/>
          </p:cNvSpPr>
          <p:nvPr/>
        </p:nvSpPr>
        <p:spPr bwMode="auto">
          <a:xfrm>
            <a:off x="5760145" y="4270035"/>
            <a:ext cx="2697163" cy="74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r" eaLnBrk="1" hangingPunct="1">
              <a:lnSpc>
                <a:spcPts val="1663"/>
              </a:lnSpc>
              <a:buSzPct val="100000"/>
            </a:pPr>
            <a:r>
              <a:rPr lang="ca-ES">
                <a:solidFill>
                  <a:srgbClr val="FFFFFF"/>
                </a:solidFill>
              </a:rPr>
              <a:t>Monitoring </a:t>
            </a:r>
          </a:p>
          <a:p>
            <a:pPr algn="r" eaLnBrk="1" hangingPunct="1">
              <a:lnSpc>
                <a:spcPts val="1663"/>
              </a:lnSpc>
              <a:buSzPct val="100000"/>
            </a:pPr>
            <a:r>
              <a:rPr lang="ca-ES">
                <a:solidFill>
                  <a:srgbClr val="FFFFFF"/>
                </a:solidFill>
              </a:rPr>
              <a:t>indicators, responsibility, </a:t>
            </a:r>
          </a:p>
          <a:p>
            <a:pPr algn="r" eaLnBrk="1" hangingPunct="1">
              <a:lnSpc>
                <a:spcPts val="1663"/>
              </a:lnSpc>
              <a:buSzPct val="100000"/>
            </a:pPr>
            <a:r>
              <a:rPr lang="ca-ES">
                <a:solidFill>
                  <a:srgbClr val="FFFFFF"/>
                </a:solidFill>
              </a:rPr>
              <a:t>budget, etc.</a:t>
            </a:r>
          </a:p>
        </p:txBody>
      </p:sp>
      <p:sp>
        <p:nvSpPr>
          <p:cNvPr id="25" name="Rectángulo 2"/>
          <p:cNvSpPr>
            <a:spLocks noChangeArrowheads="1"/>
          </p:cNvSpPr>
          <p:nvPr/>
        </p:nvSpPr>
        <p:spPr bwMode="auto">
          <a:xfrm>
            <a:off x="6014145" y="5536517"/>
            <a:ext cx="2076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SzPct val="100000"/>
            </a:pPr>
            <a:r>
              <a:rPr lang="ca-ES" b="1">
                <a:solidFill>
                  <a:srgbClr val="FFFFFF"/>
                </a:solidFill>
              </a:rPr>
              <a:t>Lines of action</a:t>
            </a:r>
          </a:p>
        </p:txBody>
      </p:sp>
      <p:sp>
        <p:nvSpPr>
          <p:cNvPr id="26" name="QuadreDeText 22"/>
          <p:cNvSpPr txBox="1">
            <a:spLocks noChangeArrowheads="1"/>
          </p:cNvSpPr>
          <p:nvPr/>
        </p:nvSpPr>
        <p:spPr bwMode="auto">
          <a:xfrm>
            <a:off x="5437436" y="1476508"/>
            <a:ext cx="3419549" cy="20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buSzPct val="100000"/>
              <a:defRPr/>
            </a:pPr>
            <a:r>
              <a:rPr lang="ca-ES" b="1" dirty="0" smtClean="0">
                <a:solidFill>
                  <a:srgbClr val="7F7F7F"/>
                </a:solidFill>
              </a:rPr>
              <a:t>SCOPE</a:t>
            </a:r>
            <a:r>
              <a:rPr lang="ca-ES" dirty="0" smtClean="0">
                <a:solidFill>
                  <a:srgbClr val="7F7F7F"/>
                </a:solidFill>
              </a:rPr>
              <a:t>:</a:t>
            </a:r>
          </a:p>
          <a:p>
            <a:pPr marL="285750" indent="-285750" eaLnBrk="1" hangingPunct="1">
              <a:buFont typeface="Arial" pitchFamily="34" charset="0"/>
              <a:buChar char="•"/>
              <a:defRPr/>
            </a:pPr>
            <a:r>
              <a:rPr lang="ca-ES" b="1" dirty="0" smtClean="0">
                <a:solidFill>
                  <a:srgbClr val="7F7F7F"/>
                </a:solidFill>
              </a:rPr>
              <a:t>Temporal: </a:t>
            </a:r>
            <a:r>
              <a:rPr lang="ca-ES" dirty="0" smtClean="0">
                <a:solidFill>
                  <a:srgbClr val="7F7F7F"/>
                </a:solidFill>
              </a:rPr>
              <a:t>LONG TERM 2030.</a:t>
            </a:r>
          </a:p>
          <a:p>
            <a:pPr marL="285750" indent="-285750" eaLnBrk="1" hangingPunct="1">
              <a:buFont typeface="Arial" pitchFamily="34" charset="0"/>
              <a:buChar char="•"/>
              <a:defRPr/>
            </a:pPr>
            <a:r>
              <a:rPr lang="ca-ES" b="1" dirty="0" smtClean="0">
                <a:solidFill>
                  <a:srgbClr val="7F7F7F"/>
                </a:solidFill>
              </a:rPr>
              <a:t>Territorial: </a:t>
            </a:r>
            <a:r>
              <a:rPr lang="ca-ES" dirty="0" smtClean="0">
                <a:solidFill>
                  <a:srgbClr val="7F7F7F"/>
                </a:solidFill>
              </a:rPr>
              <a:t>MULTISCALE</a:t>
            </a:r>
          </a:p>
          <a:p>
            <a:pPr marL="285750" indent="-285750" eaLnBrk="1" hangingPunct="1">
              <a:buFont typeface="Arial" pitchFamily="34" charset="0"/>
              <a:buChar char="•"/>
              <a:defRPr/>
            </a:pPr>
            <a:r>
              <a:rPr lang="ca-ES" b="1" dirty="0" err="1" smtClean="0">
                <a:solidFill>
                  <a:srgbClr val="7F7F7F"/>
                </a:solidFill>
              </a:rPr>
              <a:t>Competence</a:t>
            </a:r>
            <a:r>
              <a:rPr lang="ca-ES" b="1" dirty="0" smtClean="0">
                <a:solidFill>
                  <a:srgbClr val="7F7F7F"/>
                </a:solidFill>
              </a:rPr>
              <a:t>: </a:t>
            </a:r>
            <a:r>
              <a:rPr lang="ca-ES" dirty="0" smtClean="0">
                <a:solidFill>
                  <a:srgbClr val="7F7F7F"/>
                </a:solidFill>
              </a:rPr>
              <a:t>MULTILEVEL AND HOLISTIC</a:t>
            </a:r>
          </a:p>
          <a:p>
            <a:pPr eaLnBrk="1" hangingPunct="1">
              <a:buFont typeface="Arial" charset="0"/>
              <a:buChar char="•"/>
              <a:defRPr/>
            </a:pPr>
            <a:endParaRPr lang="ca-ES" dirty="0" smtClean="0">
              <a:solidFill>
                <a:srgbClr val="7F7F7F"/>
              </a:solidFill>
            </a:endParaRPr>
          </a:p>
          <a:p>
            <a:pPr eaLnBrk="1" hangingPunct="1">
              <a:buFont typeface="Wingdings" pitchFamily="2" charset="2"/>
              <a:buChar char="à"/>
              <a:defRPr/>
            </a:pPr>
            <a:r>
              <a:rPr lang="ca-ES" b="1" dirty="0" smtClean="0">
                <a:solidFill>
                  <a:srgbClr val="7F7F7F"/>
                </a:solidFill>
              </a:rPr>
              <a:t>Clear </a:t>
            </a:r>
            <a:r>
              <a:rPr lang="ca-ES" b="1" dirty="0" err="1" smtClean="0">
                <a:solidFill>
                  <a:srgbClr val="7F7F7F"/>
                </a:solidFill>
              </a:rPr>
              <a:t>and</a:t>
            </a:r>
            <a:r>
              <a:rPr lang="ca-ES" b="1" dirty="0" smtClean="0">
                <a:solidFill>
                  <a:srgbClr val="7F7F7F"/>
                </a:solidFill>
              </a:rPr>
              <a:t> </a:t>
            </a:r>
            <a:r>
              <a:rPr lang="ca-ES" b="1" dirty="0" err="1" smtClean="0">
                <a:solidFill>
                  <a:srgbClr val="7F7F7F"/>
                </a:solidFill>
              </a:rPr>
              <a:t>inclusive</a:t>
            </a:r>
            <a:r>
              <a:rPr lang="ca-ES" b="1" dirty="0" smtClean="0">
                <a:solidFill>
                  <a:srgbClr val="7F7F7F"/>
                </a:solidFill>
              </a:rPr>
              <a:t> </a:t>
            </a:r>
            <a:r>
              <a:rPr lang="ca-ES" b="1" dirty="0" err="1" smtClean="0">
                <a:solidFill>
                  <a:srgbClr val="7F7F7F"/>
                </a:solidFill>
              </a:rPr>
              <a:t>plan</a:t>
            </a:r>
            <a:r>
              <a:rPr lang="ca-ES" b="1" dirty="0" smtClean="0">
                <a:solidFill>
                  <a:srgbClr val="7F7F7F"/>
                </a:solidFill>
              </a:rPr>
              <a:t>.</a:t>
            </a:r>
          </a:p>
        </p:txBody>
      </p:sp>
      <p:pic>
        <p:nvPicPr>
          <p:cNvPr id="27"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566" t="5634" b="7115"/>
          <a:stretch/>
        </p:blipFill>
        <p:spPr bwMode="auto">
          <a:xfrm>
            <a:off x="288032" y="1268760"/>
            <a:ext cx="5328592" cy="273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92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QuadreDeText 16"/>
          <p:cNvSpPr txBox="1">
            <a:spLocks noChangeArrowheads="1"/>
          </p:cNvSpPr>
          <p:nvPr/>
        </p:nvSpPr>
        <p:spPr bwMode="auto">
          <a:xfrm>
            <a:off x="251520" y="692696"/>
            <a:ext cx="796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ts val="2400"/>
              </a:lnSpc>
              <a:buSzPct val="100000"/>
            </a:pPr>
            <a:r>
              <a:rPr lang="ca-ES" sz="2000" b="1" dirty="0" err="1">
                <a:solidFill>
                  <a:srgbClr val="000000"/>
                </a:solidFill>
                <a:latin typeface="Arial" charset="0"/>
                <a:cs typeface="Arial" charset="0"/>
              </a:rPr>
              <a:t>Main</a:t>
            </a:r>
            <a:r>
              <a:rPr lang="ca-ES" sz="2000" b="1" dirty="0">
                <a:solidFill>
                  <a:srgbClr val="000000"/>
                </a:solidFill>
                <a:latin typeface="Arial" charset="0"/>
                <a:cs typeface="Arial" charset="0"/>
              </a:rPr>
              <a:t> </a:t>
            </a:r>
            <a:r>
              <a:rPr lang="ca-ES" sz="2000" b="1" dirty="0" err="1">
                <a:solidFill>
                  <a:srgbClr val="000000"/>
                </a:solidFill>
                <a:latin typeface="Arial" charset="0"/>
                <a:cs typeface="Arial" charset="0"/>
              </a:rPr>
              <a:t>areas</a:t>
            </a:r>
            <a:r>
              <a:rPr lang="ca-ES" sz="2000" b="1" dirty="0">
                <a:solidFill>
                  <a:srgbClr val="000000"/>
                </a:solidFill>
                <a:latin typeface="Arial" charset="0"/>
                <a:cs typeface="Arial" charset="0"/>
              </a:rPr>
              <a:t> </a:t>
            </a:r>
            <a:r>
              <a:rPr lang="ca-ES" sz="2000" b="1" dirty="0" err="1">
                <a:solidFill>
                  <a:srgbClr val="000000"/>
                </a:solidFill>
                <a:latin typeface="Arial" charset="0"/>
                <a:cs typeface="Arial" charset="0"/>
              </a:rPr>
              <a:t>and</a:t>
            </a:r>
            <a:r>
              <a:rPr lang="ca-ES" sz="2000" b="1" dirty="0">
                <a:solidFill>
                  <a:srgbClr val="000000"/>
                </a:solidFill>
                <a:latin typeface="Arial" charset="0"/>
                <a:cs typeface="Arial" charset="0"/>
              </a:rPr>
              <a:t> </a:t>
            </a:r>
            <a:r>
              <a:rPr lang="ca-ES" sz="2000" b="1" dirty="0" err="1">
                <a:solidFill>
                  <a:srgbClr val="000000"/>
                </a:solidFill>
                <a:latin typeface="Arial" charset="0"/>
                <a:cs typeface="Arial" charset="0"/>
              </a:rPr>
              <a:t>strategic</a:t>
            </a:r>
            <a:r>
              <a:rPr lang="ca-ES" sz="2000" b="1" dirty="0">
                <a:solidFill>
                  <a:srgbClr val="000000"/>
                </a:solidFill>
                <a:latin typeface="Arial" charset="0"/>
                <a:cs typeface="Arial" charset="0"/>
              </a:rPr>
              <a:t> </a:t>
            </a:r>
            <a:r>
              <a:rPr lang="ca-ES" sz="2000" b="1" dirty="0" err="1">
                <a:solidFill>
                  <a:srgbClr val="000000"/>
                </a:solidFill>
                <a:latin typeface="Arial" charset="0"/>
                <a:cs typeface="Arial" charset="0"/>
              </a:rPr>
              <a:t>goals</a:t>
            </a:r>
            <a:endParaRPr lang="ca-ES" sz="2000" b="1" dirty="0">
              <a:solidFill>
                <a:srgbClr val="000000"/>
              </a:solidFill>
              <a:latin typeface="Arial" charset="0"/>
              <a:cs typeface="Arial" charset="0"/>
            </a:endParaRPr>
          </a:p>
        </p:txBody>
      </p:sp>
      <p:sp>
        <p:nvSpPr>
          <p:cNvPr id="19" name="Rectangle 18"/>
          <p:cNvSpPr/>
          <p:nvPr/>
        </p:nvSpPr>
        <p:spPr>
          <a:xfrm>
            <a:off x="323528" y="1164671"/>
            <a:ext cx="4371603" cy="3149600"/>
          </a:xfrm>
          <a:prstGeom prst="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a-ES"/>
          </a:p>
        </p:txBody>
      </p:sp>
      <p:sp>
        <p:nvSpPr>
          <p:cNvPr id="34822" name="Rectangle 20"/>
          <p:cNvSpPr>
            <a:spLocks noChangeArrowheads="1"/>
          </p:cNvSpPr>
          <p:nvPr/>
        </p:nvSpPr>
        <p:spPr bwMode="auto">
          <a:xfrm>
            <a:off x="5075460" y="4321546"/>
            <a:ext cx="17287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pPr>
            <a:r>
              <a:rPr lang="en-GB" sz="2400" b="1" dirty="0">
                <a:solidFill>
                  <a:srgbClr val="00B1B2"/>
                </a:solidFill>
              </a:rPr>
              <a:t>0</a:t>
            </a:r>
            <a:r>
              <a:rPr lang="en-GB" b="1" dirty="0">
                <a:solidFill>
                  <a:srgbClr val="FF0000"/>
                </a:solidFill>
              </a:rPr>
              <a:t> </a:t>
            </a:r>
          </a:p>
          <a:p>
            <a:pPr eaLnBrk="1" hangingPunct="1">
              <a:buSzPct val="100000"/>
            </a:pPr>
            <a:r>
              <a:rPr lang="en-GB" b="1" dirty="0">
                <a:solidFill>
                  <a:srgbClr val="7F7F7F"/>
                </a:solidFill>
              </a:rPr>
              <a:t>Energy poverty</a:t>
            </a:r>
          </a:p>
        </p:txBody>
      </p:sp>
      <p:sp>
        <p:nvSpPr>
          <p:cNvPr id="34823" name="Rectangle 21"/>
          <p:cNvSpPr>
            <a:spLocks noChangeArrowheads="1"/>
          </p:cNvSpPr>
          <p:nvPr/>
        </p:nvSpPr>
        <p:spPr bwMode="auto">
          <a:xfrm>
            <a:off x="2888234" y="4321545"/>
            <a:ext cx="1863786"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SzPct val="100000"/>
            </a:pPr>
            <a:r>
              <a:rPr lang="en-GB" b="1" dirty="0">
                <a:solidFill>
                  <a:srgbClr val="000000"/>
                </a:solidFill>
              </a:rPr>
              <a:t> </a:t>
            </a:r>
            <a:r>
              <a:rPr lang="en-GB" sz="2400" b="1" dirty="0">
                <a:solidFill>
                  <a:srgbClr val="00B1B2"/>
                </a:solidFill>
                <a:sym typeface="Wingdings" pitchFamily="2" charset="2"/>
              </a:rPr>
              <a:t></a:t>
            </a:r>
            <a:r>
              <a:rPr lang="en-GB" sz="2400" b="1" dirty="0">
                <a:solidFill>
                  <a:srgbClr val="00B1B2"/>
                </a:solidFill>
              </a:rPr>
              <a:t>1 m</a:t>
            </a:r>
            <a:r>
              <a:rPr lang="en-GB" sz="2400" b="1" baseline="30000" dirty="0">
                <a:solidFill>
                  <a:srgbClr val="00B1B2"/>
                </a:solidFill>
              </a:rPr>
              <a:t>2</a:t>
            </a:r>
            <a:r>
              <a:rPr lang="en-GB" sz="2400" b="1" dirty="0">
                <a:solidFill>
                  <a:srgbClr val="00B1B2"/>
                </a:solidFill>
              </a:rPr>
              <a:t> </a:t>
            </a:r>
          </a:p>
          <a:p>
            <a:pPr eaLnBrk="1" hangingPunct="1">
              <a:buSzPct val="100000"/>
            </a:pPr>
            <a:r>
              <a:rPr lang="en-GB" b="1" dirty="0">
                <a:solidFill>
                  <a:srgbClr val="7F7F7F"/>
                </a:solidFill>
              </a:rPr>
              <a:t>more green area </a:t>
            </a:r>
          </a:p>
          <a:p>
            <a:pPr eaLnBrk="1" hangingPunct="1">
              <a:buSzPct val="100000"/>
            </a:pPr>
            <a:r>
              <a:rPr lang="en-GB" b="1" dirty="0">
                <a:solidFill>
                  <a:srgbClr val="7F7F7F"/>
                </a:solidFill>
              </a:rPr>
              <a:t>per inhabitant</a:t>
            </a:r>
          </a:p>
          <a:p>
            <a:pPr eaLnBrk="1" hangingPunct="1">
              <a:buSzPct val="100000"/>
            </a:pPr>
            <a:r>
              <a:rPr lang="en-GB" b="1" dirty="0">
                <a:solidFill>
                  <a:srgbClr val="00B1B2"/>
                </a:solidFill>
              </a:rPr>
              <a:t>100 </a:t>
            </a:r>
            <a:r>
              <a:rPr lang="en-GB" sz="1400" b="1" dirty="0">
                <a:solidFill>
                  <a:srgbClr val="00B1B2"/>
                </a:solidFill>
              </a:rPr>
              <a:t>l/inhabitant/day</a:t>
            </a:r>
            <a:r>
              <a:rPr lang="en-GB" sz="1400" dirty="0">
                <a:solidFill>
                  <a:srgbClr val="7F7F7F"/>
                </a:solidFill>
              </a:rPr>
              <a:t> domestic water </a:t>
            </a:r>
            <a:r>
              <a:rPr lang="en-GB" sz="1400" dirty="0" smtClean="0">
                <a:solidFill>
                  <a:srgbClr val="7F7F7F"/>
                </a:solidFill>
              </a:rPr>
              <a:t>consumption</a:t>
            </a:r>
            <a:endParaRPr lang="en-GB" sz="1400" b="1" dirty="0">
              <a:solidFill>
                <a:srgbClr val="7F7F7F"/>
              </a:solidFill>
            </a:endParaRPr>
          </a:p>
        </p:txBody>
      </p:sp>
      <p:sp>
        <p:nvSpPr>
          <p:cNvPr id="34824" name="Rectangle 22"/>
          <p:cNvSpPr>
            <a:spLocks noChangeArrowheads="1"/>
          </p:cNvSpPr>
          <p:nvPr/>
        </p:nvSpPr>
        <p:spPr bwMode="auto">
          <a:xfrm>
            <a:off x="6977956" y="4321545"/>
            <a:ext cx="19145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pPr>
            <a:r>
              <a:rPr lang="en-GB" sz="2400" b="1">
                <a:solidFill>
                  <a:srgbClr val="00B1B2"/>
                </a:solidFill>
              </a:rPr>
              <a:t>€1.2m </a:t>
            </a:r>
          </a:p>
          <a:p>
            <a:pPr eaLnBrk="1" hangingPunct="1">
              <a:buSzPct val="100000"/>
            </a:pPr>
            <a:r>
              <a:rPr lang="en-GB" b="1">
                <a:solidFill>
                  <a:srgbClr val="7F7F7F"/>
                </a:solidFill>
              </a:rPr>
              <a:t>in direct subsidies for public projects</a:t>
            </a:r>
          </a:p>
        </p:txBody>
      </p:sp>
      <p:sp>
        <p:nvSpPr>
          <p:cNvPr id="34825" name="Rectangle 23"/>
          <p:cNvSpPr>
            <a:spLocks noChangeArrowheads="1"/>
          </p:cNvSpPr>
          <p:nvPr/>
        </p:nvSpPr>
        <p:spPr bwMode="auto">
          <a:xfrm>
            <a:off x="107504" y="4321546"/>
            <a:ext cx="2808312"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SzPct val="100000"/>
            </a:pPr>
            <a:r>
              <a:rPr lang="en-GB" sz="2400" dirty="0">
                <a:solidFill>
                  <a:srgbClr val="00B1B2"/>
                </a:solidFill>
                <a:sym typeface="Wingdings" pitchFamily="2" charset="2"/>
              </a:rPr>
              <a:t></a:t>
            </a:r>
            <a:r>
              <a:rPr lang="en-GB" sz="2400" b="1" dirty="0">
                <a:solidFill>
                  <a:srgbClr val="00B1B2"/>
                </a:solidFill>
              </a:rPr>
              <a:t>45% </a:t>
            </a:r>
            <a:r>
              <a:rPr lang="en-GB" b="1" dirty="0">
                <a:solidFill>
                  <a:srgbClr val="7F7F7F"/>
                </a:solidFill>
              </a:rPr>
              <a:t> lower GHG emissions than in 2005</a:t>
            </a:r>
          </a:p>
          <a:p>
            <a:pPr eaLnBrk="1" hangingPunct="1"/>
            <a:r>
              <a:rPr lang="en-GB" b="1" dirty="0">
                <a:solidFill>
                  <a:srgbClr val="00B1B2"/>
                </a:solidFill>
              </a:rPr>
              <a:t>20% </a:t>
            </a:r>
            <a:r>
              <a:rPr lang="en-GB" sz="1400" dirty="0">
                <a:solidFill>
                  <a:srgbClr val="7F7F7F"/>
                </a:solidFill>
              </a:rPr>
              <a:t>of residential building stock (&gt;40 years old) improved in energy terms</a:t>
            </a:r>
          </a:p>
          <a:p>
            <a:pPr eaLnBrk="1" hangingPunct="1"/>
            <a:r>
              <a:rPr lang="en-GB" b="1" dirty="0">
                <a:solidFill>
                  <a:srgbClr val="00B1B2"/>
                </a:solidFill>
              </a:rPr>
              <a:t>x5</a:t>
            </a:r>
            <a:r>
              <a:rPr lang="en-GB" sz="1400" dirty="0">
                <a:solidFill>
                  <a:srgbClr val="7F7F7F"/>
                </a:solidFill>
              </a:rPr>
              <a:t> solar power </a:t>
            </a:r>
            <a:r>
              <a:rPr lang="en-GB" sz="1400" dirty="0" smtClean="0">
                <a:solidFill>
                  <a:srgbClr val="7F7F7F"/>
                </a:solidFill>
              </a:rPr>
              <a:t>generation</a:t>
            </a:r>
          </a:p>
          <a:p>
            <a:pPr eaLnBrk="1" hangingPunct="1"/>
            <a:r>
              <a:rPr lang="en-GB" dirty="0" smtClean="0">
                <a:solidFill>
                  <a:srgbClr val="00B1B2"/>
                </a:solidFill>
                <a:sym typeface="Wingdings" pitchFamily="2" charset="2"/>
              </a:rPr>
              <a:t></a:t>
            </a:r>
            <a:r>
              <a:rPr lang="en-GB" b="1" dirty="0" smtClean="0">
                <a:solidFill>
                  <a:srgbClr val="00B1B2"/>
                </a:solidFill>
              </a:rPr>
              <a:t>20% </a:t>
            </a:r>
            <a:r>
              <a:rPr lang="en-GB" sz="1400" dirty="0" smtClean="0">
                <a:solidFill>
                  <a:srgbClr val="7F7F7F"/>
                </a:solidFill>
              </a:rPr>
              <a:t>private motor mobility</a:t>
            </a:r>
            <a:endParaRPr lang="en-GB" sz="1400" b="1" dirty="0">
              <a:solidFill>
                <a:srgbClr val="7F7F7F"/>
              </a:solidFill>
            </a:endParaRPr>
          </a:p>
        </p:txBody>
      </p:sp>
      <p:pic>
        <p:nvPicPr>
          <p:cNvPr id="34826" name="Imatg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280619"/>
            <a:ext cx="8080375"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arcador de contenido 8"/>
          <p:cNvSpPr txBox="1">
            <a:spLocks/>
          </p:cNvSpPr>
          <p:nvPr/>
        </p:nvSpPr>
        <p:spPr>
          <a:xfrm>
            <a:off x="251520" y="260648"/>
            <a:ext cx="9001000" cy="504056"/>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smtClean="0">
                <a:solidFill>
                  <a:srgbClr val="000000"/>
                </a:solidFill>
              </a:rPr>
              <a:t>ESTRAT</a:t>
            </a:r>
            <a:r>
              <a:rPr lang="ca-ES" dirty="0">
                <a:solidFill>
                  <a:srgbClr val="000000"/>
                </a:solidFill>
              </a:rPr>
              <a:t>E</a:t>
            </a:r>
            <a:r>
              <a:rPr lang="ca-ES" dirty="0" smtClean="0">
                <a:solidFill>
                  <a:srgbClr val="000000"/>
                </a:solidFill>
              </a:rPr>
              <a:t>GIA DE RESILIENCIA URBANA</a:t>
            </a:r>
            <a:endParaRPr lang="ca-ES" dirty="0">
              <a:solidFill>
                <a:srgbClr val="000000"/>
              </a:solidFill>
            </a:endParaRPr>
          </a:p>
        </p:txBody>
      </p:sp>
    </p:spTree>
    <p:extLst>
      <p:ext uri="{BB962C8B-B14F-4D97-AF65-F5344CB8AC3E}">
        <p14:creationId xmlns:p14="http://schemas.microsoft.com/office/powerpoint/2010/main" val="954148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 xmlns:a16="http://schemas.microsoft.com/office/drawing/2014/main" id="{F42089A3-A9DE-453C-9E8B-D92A9CD3D5DD}"/>
              </a:ext>
            </a:extLst>
          </p:cNvPr>
          <p:cNvSpPr>
            <a:spLocks noChangeArrowheads="1"/>
          </p:cNvSpPr>
          <p:nvPr/>
        </p:nvSpPr>
        <p:spPr bwMode="auto">
          <a:xfrm>
            <a:off x="1" y="44446"/>
            <a:ext cx="184731" cy="368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p>
        </p:txBody>
      </p:sp>
      <p:sp>
        <p:nvSpPr>
          <p:cNvPr id="30" name="Rectangle 11"/>
          <p:cNvSpPr>
            <a:spLocks noChangeArrowheads="1"/>
          </p:cNvSpPr>
          <p:nvPr/>
        </p:nvSpPr>
        <p:spPr bwMode="auto">
          <a:xfrm>
            <a:off x="4536505" y="2058210"/>
            <a:ext cx="4571999"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SzPct val="100000"/>
            </a:pPr>
            <a:r>
              <a:rPr lang="en-GB" sz="1500" b="1" dirty="0" smtClean="0">
                <a:solidFill>
                  <a:srgbClr val="A79C92"/>
                </a:solidFill>
              </a:rPr>
              <a:t>Current</a:t>
            </a:r>
          </a:p>
          <a:p>
            <a:pPr eaLnBrk="1" hangingPunct="1">
              <a:buSzPct val="100000"/>
            </a:pPr>
            <a:r>
              <a:rPr lang="en-GB" sz="1500" dirty="0" smtClean="0">
                <a:solidFill>
                  <a:srgbClr val="000000"/>
                </a:solidFill>
              </a:rPr>
              <a:t>Average temperature: 17.6ºC </a:t>
            </a:r>
          </a:p>
          <a:p>
            <a:pPr eaLnBrk="1" hangingPunct="1">
              <a:buSzPct val="100000"/>
            </a:pPr>
            <a:r>
              <a:rPr lang="en-GB" sz="1500" dirty="0">
                <a:solidFill>
                  <a:srgbClr val="000000"/>
                </a:solidFill>
              </a:rPr>
              <a:t>A</a:t>
            </a:r>
            <a:r>
              <a:rPr lang="en-GB" sz="1500" dirty="0" smtClean="0">
                <a:solidFill>
                  <a:srgbClr val="000000"/>
                </a:solidFill>
              </a:rPr>
              <a:t>verage rainfall: 600 mm </a:t>
            </a:r>
          </a:p>
          <a:p>
            <a:pPr eaLnBrk="1" hangingPunct="1">
              <a:spcBef>
                <a:spcPts val="600"/>
              </a:spcBef>
              <a:buSzPct val="100000"/>
            </a:pPr>
            <a:r>
              <a:rPr lang="en-GB" sz="1500" b="1" dirty="0" smtClean="0">
                <a:solidFill>
                  <a:srgbClr val="C00000"/>
                </a:solidFill>
              </a:rPr>
              <a:t>Passive scenario: </a:t>
            </a:r>
          </a:p>
          <a:p>
            <a:pPr eaLnBrk="1" hangingPunct="1">
              <a:buSzPct val="100000"/>
            </a:pPr>
            <a:r>
              <a:rPr lang="en-GB" sz="1500" b="1" dirty="0" smtClean="0">
                <a:solidFill>
                  <a:srgbClr val="C00000"/>
                </a:solidFill>
              </a:rPr>
              <a:t>+2ºC </a:t>
            </a:r>
            <a:r>
              <a:rPr lang="en-GB" sz="1500" dirty="0" smtClean="0">
                <a:solidFill>
                  <a:srgbClr val="000000"/>
                </a:solidFill>
              </a:rPr>
              <a:t>by mid-century </a:t>
            </a:r>
          </a:p>
          <a:p>
            <a:pPr eaLnBrk="1" hangingPunct="1">
              <a:buSzPct val="100000"/>
            </a:pPr>
            <a:r>
              <a:rPr lang="en-GB" sz="1500" b="1" dirty="0" smtClean="0">
                <a:solidFill>
                  <a:srgbClr val="C00000"/>
                </a:solidFill>
              </a:rPr>
              <a:t>+3º C </a:t>
            </a:r>
            <a:r>
              <a:rPr lang="en-GB" sz="1500" dirty="0" smtClean="0">
                <a:solidFill>
                  <a:srgbClr val="000000"/>
                </a:solidFill>
              </a:rPr>
              <a:t>by end of century</a:t>
            </a:r>
          </a:p>
          <a:p>
            <a:pPr eaLnBrk="1" hangingPunct="1">
              <a:buSzPct val="100000"/>
            </a:pPr>
            <a:r>
              <a:rPr lang="en-GB" sz="1500" b="1" dirty="0" smtClean="0">
                <a:solidFill>
                  <a:srgbClr val="C00000"/>
                </a:solidFill>
              </a:rPr>
              <a:t>- 26 %</a:t>
            </a:r>
            <a:r>
              <a:rPr lang="en-GB" sz="1500" dirty="0" smtClean="0">
                <a:solidFill>
                  <a:srgbClr val="C00000"/>
                </a:solidFill>
              </a:rPr>
              <a:t> </a:t>
            </a:r>
            <a:r>
              <a:rPr lang="en-GB" sz="1500" dirty="0" smtClean="0">
                <a:solidFill>
                  <a:srgbClr val="000000"/>
                </a:solidFill>
              </a:rPr>
              <a:t>of average annual rainfall by end of century</a:t>
            </a:r>
          </a:p>
          <a:p>
            <a:pPr eaLnBrk="1" hangingPunct="1">
              <a:spcBef>
                <a:spcPts val="600"/>
              </a:spcBef>
              <a:buSzPct val="100000"/>
            </a:pPr>
            <a:r>
              <a:rPr lang="en-GB" sz="1500" b="1" dirty="0" smtClean="0">
                <a:solidFill>
                  <a:srgbClr val="00B1B2"/>
                </a:solidFill>
              </a:rPr>
              <a:t>Committed scenario: </a:t>
            </a:r>
          </a:p>
          <a:p>
            <a:pPr eaLnBrk="1" hangingPunct="1">
              <a:buSzPct val="100000"/>
            </a:pPr>
            <a:r>
              <a:rPr lang="en-GB" sz="1500" b="1" dirty="0" smtClean="0">
                <a:solidFill>
                  <a:srgbClr val="00B1B2"/>
                </a:solidFill>
              </a:rPr>
              <a:t>+1.6ºC </a:t>
            </a:r>
            <a:r>
              <a:rPr lang="en-GB" sz="1500" dirty="0" smtClean="0">
                <a:solidFill>
                  <a:srgbClr val="000000"/>
                </a:solidFill>
              </a:rPr>
              <a:t>by mid-century</a:t>
            </a:r>
          </a:p>
          <a:p>
            <a:pPr eaLnBrk="1" hangingPunct="1">
              <a:buSzPct val="100000"/>
            </a:pPr>
            <a:r>
              <a:rPr lang="en-GB" sz="1500" b="1" dirty="0" smtClean="0">
                <a:solidFill>
                  <a:srgbClr val="00B1B2"/>
                </a:solidFill>
              </a:rPr>
              <a:t>+1.7ºC </a:t>
            </a:r>
            <a:r>
              <a:rPr lang="en-GB" sz="1500" dirty="0" smtClean="0">
                <a:solidFill>
                  <a:srgbClr val="000000"/>
                </a:solidFill>
              </a:rPr>
              <a:t>by end of century.</a:t>
            </a:r>
          </a:p>
          <a:p>
            <a:pPr eaLnBrk="1" hangingPunct="1">
              <a:buSzPct val="100000"/>
            </a:pPr>
            <a:r>
              <a:rPr lang="en-GB" sz="1500" b="1" dirty="0" smtClean="0">
                <a:solidFill>
                  <a:srgbClr val="00B1B2"/>
                </a:solidFill>
              </a:rPr>
              <a:t>-14% </a:t>
            </a:r>
            <a:r>
              <a:rPr lang="en-GB" sz="1500" dirty="0" smtClean="0">
                <a:solidFill>
                  <a:srgbClr val="000000"/>
                </a:solidFill>
              </a:rPr>
              <a:t>of average annual rainfall by end of century</a:t>
            </a:r>
          </a:p>
          <a:p>
            <a:pPr algn="just" eaLnBrk="1" hangingPunct="1">
              <a:spcBef>
                <a:spcPts val="600"/>
              </a:spcBef>
              <a:buSzPct val="100000"/>
            </a:pPr>
            <a:r>
              <a:rPr lang="en-GB" sz="1500" b="1" dirty="0" smtClean="0">
                <a:solidFill>
                  <a:srgbClr val="000000"/>
                </a:solidFill>
              </a:rPr>
              <a:t>+ </a:t>
            </a:r>
            <a:r>
              <a:rPr lang="en-GB" sz="1500" dirty="0" smtClean="0">
                <a:solidFill>
                  <a:srgbClr val="000000"/>
                </a:solidFill>
              </a:rPr>
              <a:t>Frequency of dry periods and downward trend in average annual rainfall</a:t>
            </a:r>
          </a:p>
          <a:p>
            <a:pPr algn="just" eaLnBrk="1" hangingPunct="1">
              <a:buSzPct val="100000"/>
            </a:pPr>
            <a:r>
              <a:rPr lang="en-GB" sz="1500" b="1" dirty="0" smtClean="0">
                <a:solidFill>
                  <a:srgbClr val="000000"/>
                </a:solidFill>
              </a:rPr>
              <a:t>+ </a:t>
            </a:r>
            <a:r>
              <a:rPr lang="en-GB" sz="1500" dirty="0" smtClean="0">
                <a:solidFill>
                  <a:srgbClr val="000000"/>
                </a:solidFill>
              </a:rPr>
              <a:t>Intensity of rain and concentration of extreme episodes</a:t>
            </a:r>
            <a:endParaRPr lang="en-GB" sz="1500" dirty="0">
              <a:solidFill>
                <a:srgbClr val="000000"/>
              </a:solidFill>
            </a:endParaRPr>
          </a:p>
        </p:txBody>
      </p:sp>
      <p:grpSp>
        <p:nvGrpSpPr>
          <p:cNvPr id="5" name="Agrupa 4"/>
          <p:cNvGrpSpPr/>
          <p:nvPr/>
        </p:nvGrpSpPr>
        <p:grpSpPr>
          <a:xfrm>
            <a:off x="72454" y="3121008"/>
            <a:ext cx="4197350" cy="2682594"/>
            <a:chOff x="107950" y="2400927"/>
            <a:chExt cx="4197350" cy="2682595"/>
          </a:xfrm>
        </p:grpSpPr>
        <p:pic>
          <p:nvPicPr>
            <p:cNvPr id="27" name="Imagen 3"/>
            <p:cNvPicPr>
              <a:picLocks noChangeAspect="1" noChangeArrowheads="1"/>
            </p:cNvPicPr>
            <p:nvPr/>
          </p:nvPicPr>
          <p:blipFill rotWithShape="1">
            <a:blip r:embed="rId3">
              <a:extLst>
                <a:ext uri="{28A0092B-C50C-407E-A947-70E740481C1C}">
                  <a14:useLocalDpi xmlns:a14="http://schemas.microsoft.com/office/drawing/2010/main" val="0"/>
                </a:ext>
              </a:extLst>
            </a:blip>
            <a:srcRect t="5937"/>
            <a:stretch/>
          </p:blipFill>
          <p:spPr bwMode="auto">
            <a:xfrm>
              <a:off x="107950" y="2780928"/>
              <a:ext cx="4119563" cy="230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95995" y="2400927"/>
              <a:ext cx="2275805" cy="584776"/>
            </a:xfrm>
            <a:prstGeom prst="rect">
              <a:avLst/>
            </a:prstGeom>
            <a:solidFill>
              <a:schemeClr val="bg1"/>
            </a:solidFill>
          </p:spPr>
          <p:txBody>
            <a:bodyPr wrap="square">
              <a:spAutoFit/>
            </a:bodyPr>
            <a:lstStyle/>
            <a:p>
              <a:r>
                <a:rPr lang="en-US" sz="800" b="1" dirty="0">
                  <a:solidFill>
                    <a:srgbClr val="000000"/>
                  </a:solidFill>
                </a:rPr>
                <a:t>Evolution in the concentration of CO2 in the atmosphere over time, according to RCP scenarios (1990-2100</a:t>
              </a:r>
              <a:r>
                <a:rPr lang="en-US" sz="800" b="1" dirty="0" smtClean="0">
                  <a:solidFill>
                    <a:srgbClr val="000000"/>
                  </a:solidFill>
                </a:rPr>
                <a:t>)</a:t>
              </a:r>
              <a:endParaRPr lang="ca-ES" sz="800" b="1" dirty="0"/>
            </a:p>
          </p:txBody>
        </p:sp>
        <p:sp>
          <p:nvSpPr>
            <p:cNvPr id="4" name="Rectangle 3"/>
            <p:cNvSpPr/>
            <p:nvPr/>
          </p:nvSpPr>
          <p:spPr>
            <a:xfrm>
              <a:off x="3240271" y="2809860"/>
              <a:ext cx="640114" cy="461665"/>
            </a:xfrm>
            <a:prstGeom prst="rect">
              <a:avLst/>
            </a:prstGeom>
            <a:solidFill>
              <a:schemeClr val="bg1"/>
            </a:solidFill>
          </p:spPr>
          <p:txBody>
            <a:bodyPr wrap="square" anchor="ctr">
              <a:spAutoFit/>
            </a:bodyPr>
            <a:lstStyle/>
            <a:p>
              <a:r>
                <a:rPr lang="en-GB" sz="800" b="1" dirty="0" smtClean="0">
                  <a:solidFill>
                    <a:srgbClr val="C00000"/>
                  </a:solidFill>
                </a:rPr>
                <a:t>Without mitigation</a:t>
              </a:r>
              <a:endParaRPr lang="en-GB" sz="800" b="1" dirty="0">
                <a:solidFill>
                  <a:srgbClr val="C00000"/>
                </a:solidFill>
              </a:endParaRPr>
            </a:p>
          </p:txBody>
        </p:sp>
        <p:sp>
          <p:nvSpPr>
            <p:cNvPr id="32" name="Rectangle 31"/>
            <p:cNvSpPr/>
            <p:nvPr/>
          </p:nvSpPr>
          <p:spPr>
            <a:xfrm rot="16200000">
              <a:off x="-398824" y="3157009"/>
              <a:ext cx="1394183" cy="338554"/>
            </a:xfrm>
            <a:prstGeom prst="rect">
              <a:avLst/>
            </a:prstGeom>
            <a:solidFill>
              <a:schemeClr val="bg1"/>
            </a:solidFill>
          </p:spPr>
          <p:txBody>
            <a:bodyPr wrap="none">
              <a:spAutoFit/>
            </a:bodyPr>
            <a:lstStyle/>
            <a:p>
              <a:r>
                <a:rPr lang="en-GB" sz="800" b="1" dirty="0">
                  <a:solidFill>
                    <a:srgbClr val="000000"/>
                  </a:solidFill>
                </a:rPr>
                <a:t>Concentration (ppm)</a:t>
              </a:r>
            </a:p>
            <a:p>
              <a:endParaRPr lang="ca-ES" sz="800" b="1" dirty="0"/>
            </a:p>
          </p:txBody>
        </p:sp>
        <p:sp>
          <p:nvSpPr>
            <p:cNvPr id="33" name="Rectangle 32"/>
            <p:cNvSpPr/>
            <p:nvPr/>
          </p:nvSpPr>
          <p:spPr>
            <a:xfrm>
              <a:off x="3139724" y="3877877"/>
              <a:ext cx="1165576" cy="461665"/>
            </a:xfrm>
            <a:prstGeom prst="rect">
              <a:avLst/>
            </a:prstGeom>
            <a:solidFill>
              <a:schemeClr val="bg1"/>
            </a:solidFill>
          </p:spPr>
          <p:txBody>
            <a:bodyPr wrap="square">
              <a:spAutoFit/>
            </a:bodyPr>
            <a:lstStyle/>
            <a:p>
              <a:r>
                <a:rPr lang="en-US" sz="800" b="1" dirty="0">
                  <a:solidFill>
                    <a:srgbClr val="509C93"/>
                  </a:solidFill>
                </a:rPr>
                <a:t>With mitigation from the 2050s: ~PARIS</a:t>
              </a:r>
            </a:p>
          </p:txBody>
        </p:sp>
      </p:grpSp>
      <p:sp>
        <p:nvSpPr>
          <p:cNvPr id="29" name="Llamada rectangular 17"/>
          <p:cNvSpPr/>
          <p:nvPr/>
        </p:nvSpPr>
        <p:spPr>
          <a:xfrm>
            <a:off x="814338" y="2071043"/>
            <a:ext cx="2786063" cy="1079500"/>
          </a:xfrm>
          <a:prstGeom prst="wedgeRectCallout">
            <a:avLst>
              <a:gd name="adj1" fmla="val 33445"/>
              <a:gd name="adj2" fmla="val 147115"/>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eaLnBrk="1" hangingPunct="1">
              <a:buSzPct val="100000"/>
              <a:defRPr/>
            </a:pPr>
            <a:r>
              <a:rPr lang="en-GB" sz="1600" b="1" dirty="0" smtClean="0">
                <a:solidFill>
                  <a:srgbClr val="FFFFFF"/>
                </a:solidFill>
                <a:latin typeface="Arial" charset="0"/>
                <a:cs typeface="Arial" charset="0"/>
              </a:rPr>
              <a:t>PASSIVE scenario</a:t>
            </a:r>
          </a:p>
          <a:p>
            <a:pPr eaLnBrk="1" hangingPunct="1">
              <a:buSzPct val="100000"/>
              <a:defRPr/>
            </a:pPr>
            <a:r>
              <a:rPr lang="en-GB" sz="1600" dirty="0" smtClean="0">
                <a:solidFill>
                  <a:srgbClr val="FFFFFF"/>
                </a:solidFill>
                <a:latin typeface="Arial" charset="0"/>
                <a:cs typeface="Arial" charset="0"/>
              </a:rPr>
              <a:t>If we don’t make an effort to mitigate the effects of climate change. </a:t>
            </a:r>
            <a:endParaRPr lang="en-GB" sz="1600" dirty="0">
              <a:solidFill>
                <a:srgbClr val="FFFFFF"/>
              </a:solidFill>
              <a:latin typeface="Arial" charset="0"/>
              <a:cs typeface="Arial" charset="0"/>
            </a:endParaRPr>
          </a:p>
        </p:txBody>
      </p:sp>
      <p:sp>
        <p:nvSpPr>
          <p:cNvPr id="28" name="Llamada rectangular 16"/>
          <p:cNvSpPr/>
          <p:nvPr/>
        </p:nvSpPr>
        <p:spPr>
          <a:xfrm>
            <a:off x="1296419" y="5517852"/>
            <a:ext cx="2447925" cy="1079500"/>
          </a:xfrm>
          <a:prstGeom prst="wedgeRectCallout">
            <a:avLst>
              <a:gd name="adj1" fmla="val -8383"/>
              <a:gd name="adj2" fmla="val -86021"/>
            </a:avLst>
          </a:prstGeom>
          <a:solidFill>
            <a:srgbClr val="009999"/>
          </a:solidFill>
          <a:ln>
            <a:noFill/>
          </a:ln>
        </p:spPr>
        <p:style>
          <a:lnRef idx="1">
            <a:schemeClr val="accent1"/>
          </a:lnRef>
          <a:fillRef idx="3">
            <a:schemeClr val="accent1"/>
          </a:fillRef>
          <a:effectRef idx="2">
            <a:schemeClr val="accent1"/>
          </a:effectRef>
          <a:fontRef idx="minor">
            <a:schemeClr val="lt1"/>
          </a:fontRef>
        </p:style>
        <p:txBody>
          <a:bodyPr anchor="ctr"/>
          <a:lstStyle/>
          <a:p>
            <a:pPr eaLnBrk="1" hangingPunct="1">
              <a:buSzPct val="100000"/>
              <a:defRPr/>
            </a:pPr>
            <a:r>
              <a:rPr lang="en-GB" sz="1600" b="1" dirty="0" smtClean="0">
                <a:solidFill>
                  <a:srgbClr val="FFFFFF"/>
                </a:solidFill>
                <a:latin typeface="Arial" charset="0"/>
                <a:cs typeface="Arial" charset="0"/>
              </a:rPr>
              <a:t>COMMITTED scenario</a:t>
            </a:r>
          </a:p>
          <a:p>
            <a:pPr eaLnBrk="1" hangingPunct="1">
              <a:buSzPct val="100000"/>
              <a:defRPr/>
            </a:pPr>
            <a:r>
              <a:rPr lang="en-GB" sz="1600" dirty="0" smtClean="0">
                <a:solidFill>
                  <a:srgbClr val="FFFFFF"/>
                </a:solidFill>
                <a:latin typeface="Arial" charset="0"/>
                <a:cs typeface="Arial" charset="0"/>
              </a:rPr>
              <a:t>If we comply with the Paris agreements. </a:t>
            </a:r>
            <a:endParaRPr lang="en-GB" sz="1600" dirty="0">
              <a:solidFill>
                <a:srgbClr val="FFFFFF"/>
              </a:solidFill>
              <a:latin typeface="Arial" charset="0"/>
              <a:cs typeface="Arial" charset="0"/>
            </a:endParaRPr>
          </a:p>
        </p:txBody>
      </p:sp>
      <p:pic>
        <p:nvPicPr>
          <p:cNvPr id="14" name="Picture 2" descr="http://www.gencat.cat/piv/descarregues/arxius/dpt/COLOR/Territori/meteocat_3l.gif">
            <a:extLst>
              <a:ext uri="{FF2B5EF4-FFF2-40B4-BE49-F238E27FC236}">
                <a16:creationId xmlns="" xmlns:a16="http://schemas.microsoft.com/office/drawing/2014/main" id="{7030CCBA-D270-4387-98A5-6DB070F7F2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469157"/>
            <a:ext cx="15113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5">
            <a:extLst>
              <a:ext uri="{FF2B5EF4-FFF2-40B4-BE49-F238E27FC236}">
                <a16:creationId xmlns="" xmlns:a16="http://schemas.microsoft.com/office/drawing/2014/main" id="{B8C7D832-0575-4758-B2EC-21DAAD6D05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2212" y="1504083"/>
            <a:ext cx="22479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6">
            <a:extLst>
              <a:ext uri="{FF2B5EF4-FFF2-40B4-BE49-F238E27FC236}">
                <a16:creationId xmlns="" xmlns:a16="http://schemas.microsoft.com/office/drawing/2014/main" id="{8EF3791A-4D41-4339-9717-D35E4E1F8A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7061" y="1458044"/>
            <a:ext cx="96678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5">
            <a:extLst>
              <a:ext uri="{FF2B5EF4-FFF2-40B4-BE49-F238E27FC236}">
                <a16:creationId xmlns="" xmlns:a16="http://schemas.microsoft.com/office/drawing/2014/main" id="{4FF6D67B-1704-49CB-9DD1-CB1067DCA099}"/>
              </a:ext>
            </a:extLst>
          </p:cNvPr>
          <p:cNvSpPr>
            <a:spLocks noChangeArrowheads="1"/>
          </p:cNvSpPr>
          <p:nvPr/>
        </p:nvSpPr>
        <p:spPr bwMode="auto">
          <a:xfrm>
            <a:off x="273630" y="1026161"/>
            <a:ext cx="8552350" cy="3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ca-ES" altLang="es-ES" sz="2000" b="1" dirty="0" smtClean="0">
                <a:solidFill>
                  <a:srgbClr val="00B1B2"/>
                </a:solidFill>
                <a:latin typeface="Calibri" charset="0"/>
              </a:rPr>
              <a:t>DOWNSCALING </a:t>
            </a:r>
            <a:r>
              <a:rPr lang="ca-ES" altLang="es-ES" dirty="0" err="1" smtClean="0">
                <a:solidFill>
                  <a:srgbClr val="000000"/>
                </a:solidFill>
              </a:rPr>
              <a:t>Based</a:t>
            </a:r>
            <a:r>
              <a:rPr lang="ca-ES" altLang="es-ES" dirty="0" smtClean="0">
                <a:solidFill>
                  <a:srgbClr val="000000"/>
                </a:solidFill>
              </a:rPr>
              <a:t> </a:t>
            </a:r>
            <a:r>
              <a:rPr lang="ca-ES" altLang="es-ES" dirty="0">
                <a:solidFill>
                  <a:srgbClr val="000000"/>
                </a:solidFill>
              </a:rPr>
              <a:t>on </a:t>
            </a:r>
            <a:r>
              <a:rPr lang="ca-ES" altLang="es-ES" dirty="0" smtClean="0">
                <a:solidFill>
                  <a:srgbClr val="000000"/>
                </a:solidFill>
              </a:rPr>
              <a:t>ESAMB Project </a:t>
            </a:r>
            <a:r>
              <a:rPr lang="ca-ES" altLang="es-ES" sz="1200" dirty="0" smtClean="0">
                <a:solidFill>
                  <a:srgbClr val="000000"/>
                </a:solidFill>
              </a:rPr>
              <a:t>(</a:t>
            </a:r>
            <a:r>
              <a:rPr lang="ca-ES" altLang="es-ES" sz="1200" i="1" dirty="0" err="1" smtClean="0">
                <a:solidFill>
                  <a:srgbClr val="000000"/>
                </a:solidFill>
              </a:rPr>
              <a:t>Downscaled</a:t>
            </a:r>
            <a:r>
              <a:rPr lang="ca-ES" altLang="es-ES" sz="1200" i="1" dirty="0" smtClean="0">
                <a:solidFill>
                  <a:srgbClr val="000000"/>
                </a:solidFill>
              </a:rPr>
              <a:t> </a:t>
            </a:r>
            <a:r>
              <a:rPr lang="ca-ES" altLang="es-ES" sz="1200" i="1" dirty="0" err="1">
                <a:solidFill>
                  <a:srgbClr val="000000"/>
                </a:solidFill>
              </a:rPr>
              <a:t>climate</a:t>
            </a:r>
            <a:r>
              <a:rPr lang="ca-ES" altLang="es-ES" sz="1200" i="1" dirty="0">
                <a:solidFill>
                  <a:srgbClr val="000000"/>
                </a:solidFill>
              </a:rPr>
              <a:t> </a:t>
            </a:r>
            <a:r>
              <a:rPr lang="ca-ES" altLang="es-ES" sz="1200" i="1" dirty="0" err="1">
                <a:solidFill>
                  <a:srgbClr val="000000"/>
                </a:solidFill>
              </a:rPr>
              <a:t>scenarios</a:t>
            </a:r>
            <a:r>
              <a:rPr lang="ca-ES" altLang="es-ES" sz="1200" i="1" dirty="0">
                <a:solidFill>
                  <a:srgbClr val="000000"/>
                </a:solidFill>
              </a:rPr>
              <a:t> in </a:t>
            </a:r>
            <a:r>
              <a:rPr lang="ca-ES" altLang="es-ES" sz="1200" i="1" dirty="0" err="1">
                <a:solidFill>
                  <a:srgbClr val="000000"/>
                </a:solidFill>
              </a:rPr>
              <a:t>the</a:t>
            </a:r>
            <a:r>
              <a:rPr lang="ca-ES" altLang="es-ES" sz="1200" i="1" dirty="0">
                <a:solidFill>
                  <a:srgbClr val="000000"/>
                </a:solidFill>
              </a:rPr>
              <a:t> Barcelona </a:t>
            </a:r>
            <a:r>
              <a:rPr lang="ca-ES" altLang="es-ES" sz="1200" i="1" dirty="0" err="1">
                <a:solidFill>
                  <a:srgbClr val="000000"/>
                </a:solidFill>
              </a:rPr>
              <a:t>Metropolitan</a:t>
            </a:r>
            <a:r>
              <a:rPr lang="ca-ES" altLang="es-ES" sz="1200" i="1" dirty="0">
                <a:solidFill>
                  <a:srgbClr val="000000"/>
                </a:solidFill>
              </a:rPr>
              <a:t> </a:t>
            </a:r>
            <a:r>
              <a:rPr lang="ca-ES" altLang="es-ES" sz="1200" i="1" dirty="0" err="1" smtClean="0">
                <a:solidFill>
                  <a:srgbClr val="000000"/>
                </a:solidFill>
              </a:rPr>
              <a:t>Area</a:t>
            </a:r>
            <a:r>
              <a:rPr lang="ca-ES" altLang="es-ES" sz="1200" i="1" dirty="0" smtClean="0">
                <a:solidFill>
                  <a:srgbClr val="000000"/>
                </a:solidFill>
              </a:rPr>
              <a:t>)</a:t>
            </a:r>
            <a:endParaRPr lang="ca-ES" altLang="es-ES" sz="1200" b="1" dirty="0">
              <a:solidFill>
                <a:srgbClr val="A79C92"/>
              </a:solidFill>
              <a:latin typeface="Arial" panose="020B0604020202020204" pitchFamily="34" charset="0"/>
              <a:cs typeface="Arial" panose="020B0604020202020204" pitchFamily="34" charset="0"/>
            </a:endParaRPr>
          </a:p>
        </p:txBody>
      </p:sp>
      <p:sp>
        <p:nvSpPr>
          <p:cNvPr id="18" name="QuadreDeText 30">
            <a:extLst>
              <a:ext uri="{FF2B5EF4-FFF2-40B4-BE49-F238E27FC236}">
                <a16:creationId xmlns="" xmlns:a16="http://schemas.microsoft.com/office/drawing/2014/main" id="{0706E496-4080-4DBA-81D1-BD2AA8B2B412}"/>
              </a:ext>
            </a:extLst>
          </p:cNvPr>
          <p:cNvSpPr txBox="1">
            <a:spLocks noChangeArrowheads="1"/>
          </p:cNvSpPr>
          <p:nvPr/>
        </p:nvSpPr>
        <p:spPr bwMode="auto">
          <a:xfrm>
            <a:off x="251520" y="692696"/>
            <a:ext cx="7962900" cy="3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2400"/>
              </a:lnSpc>
              <a:buSzPct val="100000"/>
            </a:pPr>
            <a:r>
              <a:rPr lang="ca-ES" altLang="es-ES" sz="2000" b="1" dirty="0" smtClean="0">
                <a:latin typeface="Arial" panose="020B0604020202020204" pitchFamily="34" charset="0"/>
                <a:cs typeface="Arial" panose="020B0604020202020204" pitchFamily="34" charset="0"/>
              </a:rPr>
              <a:t>CLIMATE PROJECTIONS. </a:t>
            </a:r>
            <a:r>
              <a:rPr lang="ca-ES" altLang="es-ES" sz="2000" b="1" dirty="0" err="1" smtClean="0">
                <a:solidFill>
                  <a:srgbClr val="000000"/>
                </a:solidFill>
                <a:latin typeface="Arial" panose="020B0604020202020204" pitchFamily="34" charset="0"/>
                <a:cs typeface="Arial" panose="020B0604020202020204" pitchFamily="34" charset="0"/>
              </a:rPr>
              <a:t>How</a:t>
            </a:r>
            <a:r>
              <a:rPr lang="ca-ES" altLang="es-ES" sz="2000" b="1" dirty="0" smtClean="0">
                <a:solidFill>
                  <a:srgbClr val="000000"/>
                </a:solidFill>
                <a:latin typeface="Arial" panose="020B0604020202020204" pitchFamily="34" charset="0"/>
                <a:cs typeface="Arial" panose="020B0604020202020204" pitchFamily="34" charset="0"/>
              </a:rPr>
              <a:t> </a:t>
            </a:r>
            <a:r>
              <a:rPr lang="ca-ES" altLang="es-ES" sz="2000" b="1" dirty="0" err="1">
                <a:solidFill>
                  <a:srgbClr val="000000"/>
                </a:solidFill>
                <a:latin typeface="Arial" panose="020B0604020202020204" pitchFamily="34" charset="0"/>
                <a:cs typeface="Arial" panose="020B0604020202020204" pitchFamily="34" charset="0"/>
              </a:rPr>
              <a:t>climate</a:t>
            </a:r>
            <a:r>
              <a:rPr lang="ca-ES" altLang="es-ES" sz="2000" b="1" dirty="0">
                <a:solidFill>
                  <a:srgbClr val="000000"/>
                </a:solidFill>
                <a:latin typeface="Arial" panose="020B0604020202020204" pitchFamily="34" charset="0"/>
                <a:cs typeface="Arial" panose="020B0604020202020204" pitchFamily="34" charset="0"/>
              </a:rPr>
              <a:t> </a:t>
            </a:r>
            <a:r>
              <a:rPr lang="ca-ES" altLang="es-ES" sz="2000" b="1" dirty="0" err="1">
                <a:solidFill>
                  <a:srgbClr val="000000"/>
                </a:solidFill>
                <a:latin typeface="Arial" panose="020B0604020202020204" pitchFamily="34" charset="0"/>
                <a:cs typeface="Arial" panose="020B0604020202020204" pitchFamily="34" charset="0"/>
              </a:rPr>
              <a:t>change</a:t>
            </a:r>
            <a:r>
              <a:rPr lang="ca-ES" altLang="es-ES" sz="2000" b="1" dirty="0">
                <a:solidFill>
                  <a:srgbClr val="000000"/>
                </a:solidFill>
                <a:latin typeface="Arial" panose="020B0604020202020204" pitchFamily="34" charset="0"/>
                <a:cs typeface="Arial" panose="020B0604020202020204" pitchFamily="34" charset="0"/>
              </a:rPr>
              <a:t> </a:t>
            </a:r>
            <a:r>
              <a:rPr lang="ca-ES" altLang="es-ES" sz="2000" b="1" dirty="0" err="1">
                <a:solidFill>
                  <a:srgbClr val="000000"/>
                </a:solidFill>
                <a:latin typeface="Arial" panose="020B0604020202020204" pitchFamily="34" charset="0"/>
                <a:cs typeface="Arial" panose="020B0604020202020204" pitchFamily="34" charset="0"/>
              </a:rPr>
              <a:t>affects</a:t>
            </a:r>
            <a:r>
              <a:rPr lang="ca-ES" altLang="es-ES" sz="2000" b="1" dirty="0">
                <a:solidFill>
                  <a:srgbClr val="000000"/>
                </a:solidFill>
                <a:latin typeface="Arial" panose="020B0604020202020204" pitchFamily="34" charset="0"/>
                <a:cs typeface="Arial" panose="020B0604020202020204" pitchFamily="34" charset="0"/>
              </a:rPr>
              <a:t> </a:t>
            </a:r>
            <a:r>
              <a:rPr lang="ca-ES" altLang="es-ES" sz="2000" b="1" dirty="0" smtClean="0">
                <a:solidFill>
                  <a:srgbClr val="000000"/>
                </a:solidFill>
                <a:latin typeface="Arial" panose="020B0604020202020204" pitchFamily="34" charset="0"/>
                <a:cs typeface="Arial" panose="020B0604020202020204" pitchFamily="34" charset="0"/>
              </a:rPr>
              <a:t>Barcelona</a:t>
            </a:r>
            <a:endParaRPr lang="ca-ES" altLang="es-ES" sz="2000" b="1" dirty="0">
              <a:solidFill>
                <a:srgbClr val="000000"/>
              </a:solidFill>
              <a:latin typeface="Arial" panose="020B0604020202020204" pitchFamily="34" charset="0"/>
              <a:cs typeface="Arial" panose="020B0604020202020204" pitchFamily="34" charset="0"/>
            </a:endParaRPr>
          </a:p>
        </p:txBody>
      </p:sp>
      <p:sp>
        <p:nvSpPr>
          <p:cNvPr id="19" name="Marcador de contenido 8"/>
          <p:cNvSpPr txBox="1">
            <a:spLocks/>
          </p:cNvSpPr>
          <p:nvPr/>
        </p:nvSpPr>
        <p:spPr>
          <a:xfrm>
            <a:off x="251520" y="260648"/>
            <a:ext cx="9001000" cy="504056"/>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smtClean="0">
                <a:solidFill>
                  <a:srgbClr val="000000"/>
                </a:solidFill>
              </a:rPr>
              <a:t>ESTRAT</a:t>
            </a:r>
            <a:r>
              <a:rPr lang="ca-ES" dirty="0">
                <a:solidFill>
                  <a:srgbClr val="000000"/>
                </a:solidFill>
              </a:rPr>
              <a:t>E</a:t>
            </a:r>
            <a:r>
              <a:rPr lang="ca-ES" dirty="0" smtClean="0">
                <a:solidFill>
                  <a:srgbClr val="000000"/>
                </a:solidFill>
              </a:rPr>
              <a:t>GIA DE RESILIENCIA URBANA</a:t>
            </a:r>
            <a:endParaRPr lang="ca-ES" dirty="0">
              <a:solidFill>
                <a:srgbClr val="000000"/>
              </a:solidFill>
            </a:endParaRPr>
          </a:p>
        </p:txBody>
      </p:sp>
    </p:spTree>
    <p:extLst>
      <p:ext uri="{BB962C8B-B14F-4D97-AF65-F5344CB8AC3E}">
        <p14:creationId xmlns:p14="http://schemas.microsoft.com/office/powerpoint/2010/main" val="25913150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2">
            <a:extLst>
              <a:ext uri="{FF2B5EF4-FFF2-40B4-BE49-F238E27FC236}">
                <a16:creationId xmlns="" xmlns:a16="http://schemas.microsoft.com/office/drawing/2014/main" id="{4EE543DD-9D43-4B33-B0AF-9BF1218E5D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60187" b="50000"/>
          <a:stretch>
            <a:fillRect/>
          </a:stretch>
        </p:blipFill>
        <p:spPr bwMode="auto">
          <a:xfrm>
            <a:off x="6215065" y="4624388"/>
            <a:ext cx="1322387" cy="154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7" name="CuadroTexto 11">
            <a:extLst>
              <a:ext uri="{FF2B5EF4-FFF2-40B4-BE49-F238E27FC236}">
                <a16:creationId xmlns="" xmlns:a16="http://schemas.microsoft.com/office/drawing/2014/main" id="{484BC13A-9D9A-4F6E-959A-34E36F6C40CC}"/>
              </a:ext>
            </a:extLst>
          </p:cNvPr>
          <p:cNvSpPr txBox="1">
            <a:spLocks noChangeArrowheads="1"/>
          </p:cNvSpPr>
          <p:nvPr/>
        </p:nvSpPr>
        <p:spPr bwMode="auto">
          <a:xfrm>
            <a:off x="6040438" y="6027739"/>
            <a:ext cx="36036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p>
        </p:txBody>
      </p:sp>
      <p:grpSp>
        <p:nvGrpSpPr>
          <p:cNvPr id="28678" name="Agrupar 10">
            <a:extLst>
              <a:ext uri="{FF2B5EF4-FFF2-40B4-BE49-F238E27FC236}">
                <a16:creationId xmlns="" xmlns:a16="http://schemas.microsoft.com/office/drawing/2014/main" id="{67269745-5E25-4E1A-873A-41028725B80D}"/>
              </a:ext>
            </a:extLst>
          </p:cNvPr>
          <p:cNvGrpSpPr>
            <a:grpSpLocks/>
          </p:cNvGrpSpPr>
          <p:nvPr/>
        </p:nvGrpSpPr>
        <p:grpSpPr bwMode="auto">
          <a:xfrm>
            <a:off x="468315" y="1715692"/>
            <a:ext cx="5572125" cy="4732735"/>
            <a:chOff x="467544" y="1124744"/>
            <a:chExt cx="5573415" cy="4734231"/>
          </a:xfrm>
        </p:grpSpPr>
        <p:grpSp>
          <p:nvGrpSpPr>
            <p:cNvPr id="28681" name="Agrupa 2">
              <a:extLst>
                <a:ext uri="{FF2B5EF4-FFF2-40B4-BE49-F238E27FC236}">
                  <a16:creationId xmlns="" xmlns:a16="http://schemas.microsoft.com/office/drawing/2014/main" id="{D2FFB5A4-9C28-4593-9C71-EEA04B755B89}"/>
                </a:ext>
              </a:extLst>
            </p:cNvPr>
            <p:cNvGrpSpPr>
              <a:grpSpLocks/>
            </p:cNvGrpSpPr>
            <p:nvPr/>
          </p:nvGrpSpPr>
          <p:grpSpPr bwMode="auto">
            <a:xfrm>
              <a:off x="467544" y="1124744"/>
              <a:ext cx="5573415" cy="4734231"/>
              <a:chOff x="467544" y="1124744"/>
              <a:chExt cx="5573415" cy="4734231"/>
            </a:xfrm>
          </p:grpSpPr>
          <p:pic>
            <p:nvPicPr>
              <p:cNvPr id="28683" name="Picture 3">
                <a:extLst>
                  <a:ext uri="{FF2B5EF4-FFF2-40B4-BE49-F238E27FC236}">
                    <a16:creationId xmlns="" xmlns:a16="http://schemas.microsoft.com/office/drawing/2014/main" id="{B009AC83-5838-4F76-AED7-D37DFC2F08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9951" b="5657"/>
              <a:stretch/>
            </p:blipFill>
            <p:spPr bwMode="auto">
              <a:xfrm>
                <a:off x="467544" y="1124745"/>
                <a:ext cx="4330801" cy="473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riangle isòsceles 1">
                <a:extLst>
                  <a:ext uri="{FF2B5EF4-FFF2-40B4-BE49-F238E27FC236}">
                    <a16:creationId xmlns="" xmlns:a16="http://schemas.microsoft.com/office/drawing/2014/main" id="{BCE03362-D885-404D-97D7-2B74DBA5A6A8}"/>
                  </a:ext>
                </a:extLst>
              </p:cNvPr>
              <p:cNvSpPr/>
              <p:nvPr/>
            </p:nvSpPr>
            <p:spPr>
              <a:xfrm>
                <a:off x="3635339" y="1124744"/>
                <a:ext cx="2405620" cy="2232731"/>
              </a:xfrm>
              <a:prstGeom prst="triangle">
                <a:avLst>
                  <a:gd name="adj" fmla="val 47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a-ES"/>
              </a:p>
            </p:txBody>
          </p:sp>
        </p:grpSp>
        <p:sp>
          <p:nvSpPr>
            <p:cNvPr id="28682" name="CuadroTexto 9">
              <a:extLst>
                <a:ext uri="{FF2B5EF4-FFF2-40B4-BE49-F238E27FC236}">
                  <a16:creationId xmlns="" xmlns:a16="http://schemas.microsoft.com/office/drawing/2014/main" id="{56479678-E406-4FD1-8E05-275BFD995C58}"/>
                </a:ext>
              </a:extLst>
            </p:cNvPr>
            <p:cNvSpPr txBox="1">
              <a:spLocks noChangeArrowheads="1"/>
            </p:cNvSpPr>
            <p:nvPr/>
          </p:nvSpPr>
          <p:spPr bwMode="auto">
            <a:xfrm>
              <a:off x="4102070" y="3261913"/>
              <a:ext cx="1296144" cy="368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p>
          </p:txBody>
        </p:sp>
      </p:grpSp>
      <p:pic>
        <p:nvPicPr>
          <p:cNvPr id="28679" name="Picture 4">
            <a:extLst>
              <a:ext uri="{FF2B5EF4-FFF2-40B4-BE49-F238E27FC236}">
                <a16:creationId xmlns="" xmlns:a16="http://schemas.microsoft.com/office/drawing/2014/main" id="{F5863470-E178-42A1-9AEF-245F0B6235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815" y="1881188"/>
            <a:ext cx="3798887"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QuadreDeText 30">
            <a:extLst>
              <a:ext uri="{FF2B5EF4-FFF2-40B4-BE49-F238E27FC236}">
                <a16:creationId xmlns="" xmlns:a16="http://schemas.microsoft.com/office/drawing/2014/main" id="{0706E496-4080-4DBA-81D1-BD2AA8B2B412}"/>
              </a:ext>
            </a:extLst>
          </p:cNvPr>
          <p:cNvSpPr txBox="1">
            <a:spLocks noChangeArrowheads="1"/>
          </p:cNvSpPr>
          <p:nvPr/>
        </p:nvSpPr>
        <p:spPr bwMode="auto">
          <a:xfrm>
            <a:off x="251520" y="692696"/>
            <a:ext cx="7962900" cy="3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2400"/>
              </a:lnSpc>
              <a:buSzPct val="100000"/>
            </a:pPr>
            <a:r>
              <a:rPr lang="ca-ES" altLang="es-ES" sz="2000" b="1" dirty="0" smtClean="0">
                <a:latin typeface="Arial" panose="020B0604020202020204" pitchFamily="34" charset="0"/>
                <a:cs typeface="Arial" panose="020B0604020202020204" pitchFamily="34" charset="0"/>
              </a:rPr>
              <a:t>CLIMATE PROJECTIONS. </a:t>
            </a:r>
            <a:r>
              <a:rPr lang="ca-ES" altLang="es-ES" sz="2000" b="1" dirty="0" err="1" smtClean="0">
                <a:solidFill>
                  <a:srgbClr val="000000"/>
                </a:solidFill>
                <a:latin typeface="Arial" panose="020B0604020202020204" pitchFamily="34" charset="0"/>
                <a:cs typeface="Arial" panose="020B0604020202020204" pitchFamily="34" charset="0"/>
              </a:rPr>
              <a:t>How</a:t>
            </a:r>
            <a:r>
              <a:rPr lang="ca-ES" altLang="es-ES" sz="2000" b="1" dirty="0" smtClean="0">
                <a:solidFill>
                  <a:srgbClr val="000000"/>
                </a:solidFill>
                <a:latin typeface="Arial" panose="020B0604020202020204" pitchFamily="34" charset="0"/>
                <a:cs typeface="Arial" panose="020B0604020202020204" pitchFamily="34" charset="0"/>
              </a:rPr>
              <a:t> </a:t>
            </a:r>
            <a:r>
              <a:rPr lang="ca-ES" altLang="es-ES" sz="2000" b="1" dirty="0" err="1">
                <a:solidFill>
                  <a:srgbClr val="000000"/>
                </a:solidFill>
                <a:latin typeface="Arial" panose="020B0604020202020204" pitchFamily="34" charset="0"/>
                <a:cs typeface="Arial" panose="020B0604020202020204" pitchFamily="34" charset="0"/>
              </a:rPr>
              <a:t>climate</a:t>
            </a:r>
            <a:r>
              <a:rPr lang="ca-ES" altLang="es-ES" sz="2000" b="1" dirty="0">
                <a:solidFill>
                  <a:srgbClr val="000000"/>
                </a:solidFill>
                <a:latin typeface="Arial" panose="020B0604020202020204" pitchFamily="34" charset="0"/>
                <a:cs typeface="Arial" panose="020B0604020202020204" pitchFamily="34" charset="0"/>
              </a:rPr>
              <a:t> </a:t>
            </a:r>
            <a:r>
              <a:rPr lang="ca-ES" altLang="es-ES" sz="2000" b="1" dirty="0" err="1">
                <a:solidFill>
                  <a:srgbClr val="000000"/>
                </a:solidFill>
                <a:latin typeface="Arial" panose="020B0604020202020204" pitchFamily="34" charset="0"/>
                <a:cs typeface="Arial" panose="020B0604020202020204" pitchFamily="34" charset="0"/>
              </a:rPr>
              <a:t>change</a:t>
            </a:r>
            <a:r>
              <a:rPr lang="ca-ES" altLang="es-ES" sz="2000" b="1" dirty="0">
                <a:solidFill>
                  <a:srgbClr val="000000"/>
                </a:solidFill>
                <a:latin typeface="Arial" panose="020B0604020202020204" pitchFamily="34" charset="0"/>
                <a:cs typeface="Arial" panose="020B0604020202020204" pitchFamily="34" charset="0"/>
              </a:rPr>
              <a:t> </a:t>
            </a:r>
            <a:r>
              <a:rPr lang="ca-ES" altLang="es-ES" sz="2000" b="1" dirty="0" err="1">
                <a:solidFill>
                  <a:srgbClr val="000000"/>
                </a:solidFill>
                <a:latin typeface="Arial" panose="020B0604020202020204" pitchFamily="34" charset="0"/>
                <a:cs typeface="Arial" panose="020B0604020202020204" pitchFamily="34" charset="0"/>
              </a:rPr>
              <a:t>affects</a:t>
            </a:r>
            <a:r>
              <a:rPr lang="ca-ES" altLang="es-ES" sz="2000" b="1" dirty="0">
                <a:solidFill>
                  <a:srgbClr val="000000"/>
                </a:solidFill>
                <a:latin typeface="Arial" panose="020B0604020202020204" pitchFamily="34" charset="0"/>
                <a:cs typeface="Arial" panose="020B0604020202020204" pitchFamily="34" charset="0"/>
              </a:rPr>
              <a:t> </a:t>
            </a:r>
            <a:r>
              <a:rPr lang="ca-ES" altLang="es-ES" sz="2000" b="1" dirty="0" smtClean="0">
                <a:solidFill>
                  <a:srgbClr val="000000"/>
                </a:solidFill>
                <a:latin typeface="Arial" panose="020B0604020202020204" pitchFamily="34" charset="0"/>
                <a:cs typeface="Arial" panose="020B0604020202020204" pitchFamily="34" charset="0"/>
              </a:rPr>
              <a:t>Barcelona</a:t>
            </a:r>
            <a:endParaRPr lang="ca-ES" altLang="es-ES" sz="2000" b="1" dirty="0">
              <a:solidFill>
                <a:srgbClr val="000000"/>
              </a:solidFill>
              <a:latin typeface="Arial" panose="020B0604020202020204" pitchFamily="34" charset="0"/>
              <a:cs typeface="Arial" panose="020B0604020202020204" pitchFamily="34" charset="0"/>
            </a:endParaRPr>
          </a:p>
        </p:txBody>
      </p:sp>
      <p:sp>
        <p:nvSpPr>
          <p:cNvPr id="15" name="Rectangle 25">
            <a:extLst>
              <a:ext uri="{FF2B5EF4-FFF2-40B4-BE49-F238E27FC236}">
                <a16:creationId xmlns="" xmlns:a16="http://schemas.microsoft.com/office/drawing/2014/main" id="{4FF6D67B-1704-49CB-9DD1-CB1067DCA099}"/>
              </a:ext>
            </a:extLst>
          </p:cNvPr>
          <p:cNvSpPr>
            <a:spLocks noChangeArrowheads="1"/>
          </p:cNvSpPr>
          <p:nvPr/>
        </p:nvSpPr>
        <p:spPr bwMode="auto">
          <a:xfrm>
            <a:off x="273630" y="1026161"/>
            <a:ext cx="8552350" cy="3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400"/>
              </a:lnSpc>
              <a:buSzPct val="100000"/>
            </a:pPr>
            <a:r>
              <a:rPr lang="en-GB" altLang="es-ES" sz="2000" b="1" dirty="0">
                <a:solidFill>
                  <a:srgbClr val="00B1B2"/>
                </a:solidFill>
                <a:latin typeface="Arial" panose="020B0604020202020204" pitchFamily="34" charset="0"/>
                <a:cs typeface="Arial" panose="020B0604020202020204" pitchFamily="34" charset="0"/>
              </a:rPr>
              <a:t>VULNERABILITY ASSESSMENT</a:t>
            </a:r>
          </a:p>
        </p:txBody>
      </p:sp>
      <p:sp>
        <p:nvSpPr>
          <p:cNvPr id="13" name="Marcador de contenido 8"/>
          <p:cNvSpPr txBox="1">
            <a:spLocks/>
          </p:cNvSpPr>
          <p:nvPr/>
        </p:nvSpPr>
        <p:spPr>
          <a:xfrm>
            <a:off x="251520" y="260648"/>
            <a:ext cx="9001000" cy="504056"/>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smtClean="0">
                <a:solidFill>
                  <a:srgbClr val="000000"/>
                </a:solidFill>
              </a:rPr>
              <a:t>ESTRAT</a:t>
            </a:r>
            <a:r>
              <a:rPr lang="ca-ES" dirty="0">
                <a:solidFill>
                  <a:srgbClr val="000000"/>
                </a:solidFill>
              </a:rPr>
              <a:t>E</a:t>
            </a:r>
            <a:r>
              <a:rPr lang="ca-ES" dirty="0" smtClean="0">
                <a:solidFill>
                  <a:srgbClr val="000000"/>
                </a:solidFill>
              </a:rPr>
              <a:t>GIA DE RESILIENCIA URBANA</a:t>
            </a:r>
            <a:endParaRPr lang="ca-ES" dirty="0">
              <a:solidFill>
                <a:srgbClr val="000000"/>
              </a:solidFill>
            </a:endParaRPr>
          </a:p>
        </p:txBody>
      </p:sp>
    </p:spTree>
    <p:extLst>
      <p:ext uri="{BB962C8B-B14F-4D97-AF65-F5344CB8AC3E}">
        <p14:creationId xmlns:p14="http://schemas.microsoft.com/office/powerpoint/2010/main" val="1669154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Imatge 11">
            <a:extLst>
              <a:ext uri="{FF2B5EF4-FFF2-40B4-BE49-F238E27FC236}">
                <a16:creationId xmlns="" xmlns:a16="http://schemas.microsoft.com/office/drawing/2014/main" id="{459CC881-3B04-4704-A4FD-5EE4FA89814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4914"/>
          <a:stretch/>
        </p:blipFill>
        <p:spPr bwMode="auto">
          <a:xfrm>
            <a:off x="4859340" y="670847"/>
            <a:ext cx="4200525" cy="563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Marcador de contenido 5">
            <a:extLst>
              <a:ext uri="{FF2B5EF4-FFF2-40B4-BE49-F238E27FC236}">
                <a16:creationId xmlns="" xmlns:a16="http://schemas.microsoft.com/office/drawing/2014/main" id="{1EDAC1E5-F83F-4C21-986D-8087ED677739}"/>
              </a:ext>
            </a:extLst>
          </p:cNvPr>
          <p:cNvSpPr txBox="1">
            <a:spLocks noChangeAspect="1"/>
          </p:cNvSpPr>
          <p:nvPr/>
        </p:nvSpPr>
        <p:spPr bwMode="auto">
          <a:xfrm>
            <a:off x="211138" y="1517760"/>
            <a:ext cx="4648200" cy="507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0" tIns="274320" rIns="274320" bIns="274320">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spcAft>
                <a:spcPts val="300"/>
              </a:spcAft>
              <a:buClr>
                <a:srgbClr val="2B8E95"/>
              </a:buClr>
              <a:buFont typeface="Wingdings" panose="05000000000000000000" pitchFamily="2" charset="2"/>
              <a:buChar char="§"/>
            </a:pPr>
            <a:r>
              <a:rPr lang="en-US" altLang="es-ES" dirty="0">
                <a:solidFill>
                  <a:srgbClr val="000000"/>
                </a:solidFill>
                <a:latin typeface="Arial" panose="020B0604020202020204" pitchFamily="34" charset="0"/>
                <a:cs typeface="Arial" panose="020B0604020202020204" pitchFamily="34" charset="0"/>
              </a:rPr>
              <a:t>We expect a </a:t>
            </a:r>
            <a:r>
              <a:rPr lang="en-US" altLang="es-ES" b="1" dirty="0">
                <a:solidFill>
                  <a:srgbClr val="000000"/>
                </a:solidFill>
                <a:latin typeface="Arial" panose="020B0604020202020204" pitchFamily="34" charset="0"/>
                <a:cs typeface="Arial" panose="020B0604020202020204" pitchFamily="34" charset="0"/>
              </a:rPr>
              <a:t>slight reduction in water resources, greater variability </a:t>
            </a:r>
            <a:r>
              <a:rPr lang="en-US" altLang="es-ES" dirty="0">
                <a:solidFill>
                  <a:srgbClr val="000000"/>
                </a:solidFill>
                <a:latin typeface="Arial" panose="020B0604020202020204" pitchFamily="34" charset="0"/>
                <a:cs typeface="Arial" panose="020B0604020202020204" pitchFamily="34" charset="0"/>
              </a:rPr>
              <a:t>in its availability and an </a:t>
            </a:r>
            <a:r>
              <a:rPr lang="en-US" altLang="es-ES" b="1" dirty="0">
                <a:solidFill>
                  <a:srgbClr val="000000"/>
                </a:solidFill>
                <a:latin typeface="Arial" panose="020B0604020202020204" pitchFamily="34" charset="0"/>
                <a:cs typeface="Arial" panose="020B0604020202020204" pitchFamily="34" charset="0"/>
              </a:rPr>
              <a:t>increase in demand. </a:t>
            </a:r>
          </a:p>
          <a:p>
            <a:pPr eaLnBrk="1" hangingPunct="1">
              <a:spcBef>
                <a:spcPts val="300"/>
              </a:spcBef>
              <a:spcAft>
                <a:spcPts val="300"/>
              </a:spcAft>
              <a:buClr>
                <a:srgbClr val="2B8E95"/>
              </a:buClr>
              <a:buFont typeface="Wingdings" panose="05000000000000000000" pitchFamily="2" charset="2"/>
              <a:buChar char="§"/>
            </a:pPr>
            <a:r>
              <a:rPr lang="ca-ES" altLang="es-ES" dirty="0" err="1" smtClean="0">
                <a:solidFill>
                  <a:srgbClr val="000000"/>
                </a:solidFill>
                <a:latin typeface="Arial" panose="020B0604020202020204" pitchFamily="34" charset="0"/>
                <a:cs typeface="Arial" panose="020B0604020202020204" pitchFamily="34" charset="0"/>
              </a:rPr>
              <a:t>There</a:t>
            </a:r>
            <a:r>
              <a:rPr lang="ca-ES" altLang="es-ES" dirty="0" smtClean="0">
                <a:solidFill>
                  <a:srgbClr val="000000"/>
                </a:solidFill>
                <a:latin typeface="Arial" panose="020B0604020202020204" pitchFamily="34" charset="0"/>
                <a:cs typeface="Arial" panose="020B0604020202020204" pitchFamily="34" charset="0"/>
              </a:rPr>
              <a:t> is </a:t>
            </a:r>
            <a:r>
              <a:rPr lang="ca-ES" altLang="es-ES" b="1" dirty="0" err="1" smtClean="0">
                <a:solidFill>
                  <a:srgbClr val="000000"/>
                </a:solidFill>
                <a:latin typeface="Arial" panose="020B0604020202020204" pitchFamily="34" charset="0"/>
                <a:cs typeface="Arial" panose="020B0604020202020204" pitchFamily="34" charset="0"/>
              </a:rPr>
              <a:t>already</a:t>
            </a:r>
            <a:r>
              <a:rPr lang="ca-ES" altLang="es-ES" b="1" dirty="0" smtClean="0">
                <a:solidFill>
                  <a:srgbClr val="000000"/>
                </a:solidFill>
                <a:latin typeface="Arial" panose="020B0604020202020204" pitchFamily="34" charset="0"/>
                <a:cs typeface="Arial" panose="020B0604020202020204" pitchFamily="34" charset="0"/>
              </a:rPr>
              <a:t> a </a:t>
            </a:r>
            <a:r>
              <a:rPr lang="ca-ES" altLang="es-ES" b="1" dirty="0" err="1" smtClean="0">
                <a:solidFill>
                  <a:srgbClr val="000000"/>
                </a:solidFill>
                <a:latin typeface="Arial" panose="020B0604020202020204" pitchFamily="34" charset="0"/>
                <a:cs typeface="Arial" panose="020B0604020202020204" pitchFamily="34" charset="0"/>
              </a:rPr>
              <a:t>deficit</a:t>
            </a:r>
            <a:r>
              <a:rPr lang="ca-ES" altLang="es-ES" dirty="0" smtClean="0">
                <a:solidFill>
                  <a:srgbClr val="000000"/>
                </a:solidFill>
                <a:latin typeface="Arial" panose="020B0604020202020204" pitchFamily="34" charset="0"/>
                <a:cs typeface="Arial" panose="020B0604020202020204" pitchFamily="34" charset="0"/>
              </a:rPr>
              <a:t> in </a:t>
            </a:r>
            <a:r>
              <a:rPr lang="ca-ES" altLang="es-ES" dirty="0" err="1" smtClean="0">
                <a:solidFill>
                  <a:srgbClr val="000000"/>
                </a:solidFill>
                <a:latin typeface="Arial" panose="020B0604020202020204" pitchFamily="34" charset="0"/>
                <a:cs typeface="Arial" panose="020B0604020202020204" pitchFamily="34" charset="0"/>
              </a:rPr>
              <a:t>the</a:t>
            </a:r>
            <a:r>
              <a:rPr lang="ca-ES" altLang="es-ES" dirty="0" smtClean="0">
                <a:solidFill>
                  <a:srgbClr val="000000"/>
                </a:solidFill>
                <a:latin typeface="Arial" panose="020B0604020202020204" pitchFamily="34" charset="0"/>
                <a:cs typeface="Arial" panose="020B0604020202020204" pitchFamily="34" charset="0"/>
              </a:rPr>
              <a:t> </a:t>
            </a:r>
            <a:r>
              <a:rPr lang="ca-ES" altLang="es-ES" dirty="0" err="1" smtClean="0">
                <a:solidFill>
                  <a:srgbClr val="000000"/>
                </a:solidFill>
                <a:latin typeface="Arial" panose="020B0604020202020204" pitchFamily="34" charset="0"/>
                <a:cs typeface="Arial" panose="020B0604020202020204" pitchFamily="34" charset="0"/>
              </a:rPr>
              <a:t>water</a:t>
            </a:r>
            <a:r>
              <a:rPr lang="ca-ES" altLang="es-ES" dirty="0" smtClean="0">
                <a:solidFill>
                  <a:srgbClr val="000000"/>
                </a:solidFill>
                <a:latin typeface="Arial" panose="020B0604020202020204" pitchFamily="34" charset="0"/>
                <a:cs typeface="Arial" panose="020B0604020202020204" pitchFamily="34" charset="0"/>
              </a:rPr>
              <a:t> </a:t>
            </a:r>
            <a:r>
              <a:rPr lang="ca-ES" altLang="es-ES" dirty="0" err="1" smtClean="0">
                <a:solidFill>
                  <a:srgbClr val="000000"/>
                </a:solidFill>
                <a:latin typeface="Arial" panose="020B0604020202020204" pitchFamily="34" charset="0"/>
                <a:cs typeface="Arial" panose="020B0604020202020204" pitchFamily="34" charset="0"/>
              </a:rPr>
              <a:t>supply</a:t>
            </a:r>
            <a:r>
              <a:rPr lang="ca-ES" altLang="es-ES" dirty="0" smtClean="0">
                <a:solidFill>
                  <a:srgbClr val="000000"/>
                </a:solidFill>
                <a:latin typeface="Arial" panose="020B0604020202020204" pitchFamily="34" charset="0"/>
                <a:cs typeface="Arial" panose="020B0604020202020204" pitchFamily="34" charset="0"/>
              </a:rPr>
              <a:t> </a:t>
            </a:r>
            <a:r>
              <a:rPr lang="ca-ES" altLang="es-ES" dirty="0" err="1" smtClean="0">
                <a:solidFill>
                  <a:srgbClr val="000000"/>
                </a:solidFill>
                <a:latin typeface="Arial" panose="020B0604020202020204" pitchFamily="34" charset="0"/>
                <a:cs typeface="Arial" panose="020B0604020202020204" pitchFamily="34" charset="0"/>
              </a:rPr>
              <a:t>system</a:t>
            </a:r>
            <a:r>
              <a:rPr lang="ca-ES" altLang="es-ES" dirty="0" smtClean="0">
                <a:solidFill>
                  <a:srgbClr val="000000"/>
                </a:solidFill>
                <a:latin typeface="Arial" panose="020B0604020202020204" pitchFamily="34" charset="0"/>
                <a:cs typeface="Arial" panose="020B0604020202020204" pitchFamily="34" charset="0"/>
              </a:rPr>
              <a:t>, as </a:t>
            </a:r>
            <a:r>
              <a:rPr lang="ca-ES" altLang="es-ES" dirty="0" err="1" smtClean="0">
                <a:solidFill>
                  <a:srgbClr val="000000"/>
                </a:solidFill>
                <a:latin typeface="Arial" panose="020B0604020202020204" pitchFamily="34" charset="0"/>
                <a:cs typeface="Arial" panose="020B0604020202020204" pitchFamily="34" charset="0"/>
              </a:rPr>
              <a:t>ever</a:t>
            </a:r>
            <a:r>
              <a:rPr lang="ca-ES" altLang="es-ES" dirty="0" smtClean="0">
                <a:solidFill>
                  <a:srgbClr val="000000"/>
                </a:solidFill>
                <a:latin typeface="Arial" panose="020B0604020202020204" pitchFamily="34" charset="0"/>
                <a:cs typeface="Arial" panose="020B0604020202020204" pitchFamily="34" charset="0"/>
              </a:rPr>
              <a:t> </a:t>
            </a:r>
            <a:r>
              <a:rPr lang="ca-ES" altLang="es-ES" dirty="0" err="1" smtClean="0">
                <a:solidFill>
                  <a:srgbClr val="000000"/>
                </a:solidFill>
                <a:latin typeface="Arial" panose="020B0604020202020204" pitchFamily="34" charset="0"/>
                <a:cs typeface="Arial" panose="020B0604020202020204" pitchFamily="34" charset="0"/>
              </a:rPr>
              <a:t>four</a:t>
            </a:r>
            <a:r>
              <a:rPr lang="ca-ES" altLang="es-ES" dirty="0" smtClean="0">
                <a:solidFill>
                  <a:srgbClr val="000000"/>
                </a:solidFill>
                <a:latin typeface="Arial" panose="020B0604020202020204" pitchFamily="34" charset="0"/>
                <a:cs typeface="Arial" panose="020B0604020202020204" pitchFamily="34" charset="0"/>
              </a:rPr>
              <a:t> </a:t>
            </a:r>
            <a:r>
              <a:rPr lang="ca-ES" altLang="es-ES" dirty="0" err="1" smtClean="0">
                <a:solidFill>
                  <a:srgbClr val="000000"/>
                </a:solidFill>
                <a:latin typeface="Arial" panose="020B0604020202020204" pitchFamily="34" charset="0"/>
                <a:cs typeface="Arial" panose="020B0604020202020204" pitchFamily="34" charset="0"/>
              </a:rPr>
              <a:t>years</a:t>
            </a:r>
            <a:r>
              <a:rPr lang="ca-ES" altLang="es-ES" dirty="0" smtClean="0">
                <a:solidFill>
                  <a:srgbClr val="000000"/>
                </a:solidFill>
                <a:latin typeface="Arial" panose="020B0604020202020204" pitchFamily="34" charset="0"/>
                <a:cs typeface="Arial" panose="020B0604020202020204" pitchFamily="34" charset="0"/>
              </a:rPr>
              <a:t> </a:t>
            </a:r>
            <a:r>
              <a:rPr lang="ca-ES" altLang="es-ES" dirty="0" err="1" smtClean="0">
                <a:solidFill>
                  <a:srgbClr val="000000"/>
                </a:solidFill>
                <a:latin typeface="Arial" panose="020B0604020202020204" pitchFamily="34" charset="0"/>
                <a:cs typeface="Arial" panose="020B0604020202020204" pitchFamily="34" charset="0"/>
              </a:rPr>
              <a:t>the</a:t>
            </a:r>
            <a:r>
              <a:rPr lang="ca-ES" altLang="es-ES" dirty="0" smtClean="0">
                <a:solidFill>
                  <a:srgbClr val="000000"/>
                </a:solidFill>
                <a:latin typeface="Arial" panose="020B0604020202020204" pitchFamily="34" charset="0"/>
                <a:cs typeface="Arial" panose="020B0604020202020204" pitchFamily="34" charset="0"/>
              </a:rPr>
              <a:t> </a:t>
            </a:r>
            <a:r>
              <a:rPr lang="ca-ES" altLang="es-ES" dirty="0" err="1" smtClean="0">
                <a:solidFill>
                  <a:srgbClr val="000000"/>
                </a:solidFill>
                <a:latin typeface="Arial" panose="020B0604020202020204" pitchFamily="34" charset="0"/>
                <a:cs typeface="Arial" panose="020B0604020202020204" pitchFamily="34" charset="0"/>
              </a:rPr>
              <a:t>resources</a:t>
            </a:r>
            <a:r>
              <a:rPr lang="ca-ES" altLang="es-ES" dirty="0" smtClean="0">
                <a:solidFill>
                  <a:srgbClr val="000000"/>
                </a:solidFill>
                <a:latin typeface="Arial" panose="020B0604020202020204" pitchFamily="34" charset="0"/>
                <a:cs typeface="Arial" panose="020B0604020202020204" pitchFamily="34" charset="0"/>
              </a:rPr>
              <a:t> </a:t>
            </a:r>
            <a:r>
              <a:rPr lang="ca-ES" altLang="es-ES" dirty="0" err="1" smtClean="0">
                <a:solidFill>
                  <a:srgbClr val="000000"/>
                </a:solidFill>
                <a:latin typeface="Arial" panose="020B0604020202020204" pitchFamily="34" charset="0"/>
                <a:cs typeface="Arial" panose="020B0604020202020204" pitchFamily="34" charset="0"/>
              </a:rPr>
              <a:t>are</a:t>
            </a:r>
            <a:r>
              <a:rPr lang="ca-ES" altLang="es-ES" dirty="0" smtClean="0">
                <a:solidFill>
                  <a:srgbClr val="000000"/>
                </a:solidFill>
                <a:latin typeface="Arial" panose="020B0604020202020204" pitchFamily="34" charset="0"/>
                <a:cs typeface="Arial" panose="020B0604020202020204" pitchFamily="34" charset="0"/>
              </a:rPr>
              <a:t> </a:t>
            </a:r>
            <a:r>
              <a:rPr lang="ca-ES" altLang="es-ES" dirty="0" err="1" smtClean="0">
                <a:solidFill>
                  <a:srgbClr val="000000"/>
                </a:solidFill>
                <a:latin typeface="Arial" panose="020B0604020202020204" pitchFamily="34" charset="0"/>
                <a:cs typeface="Arial" panose="020B0604020202020204" pitchFamily="34" charset="0"/>
              </a:rPr>
              <a:t>less</a:t>
            </a:r>
            <a:r>
              <a:rPr lang="ca-ES" altLang="es-ES" dirty="0" smtClean="0">
                <a:solidFill>
                  <a:srgbClr val="000000"/>
                </a:solidFill>
                <a:latin typeface="Arial" panose="020B0604020202020204" pitchFamily="34" charset="0"/>
                <a:cs typeface="Arial" panose="020B0604020202020204" pitchFamily="34" charset="0"/>
              </a:rPr>
              <a:t> </a:t>
            </a:r>
            <a:r>
              <a:rPr lang="ca-ES" altLang="es-ES" dirty="0" err="1" smtClean="0">
                <a:solidFill>
                  <a:srgbClr val="000000"/>
                </a:solidFill>
                <a:latin typeface="Arial" panose="020B0604020202020204" pitchFamily="34" charset="0"/>
                <a:cs typeface="Arial" panose="020B0604020202020204" pitchFamily="34" charset="0"/>
              </a:rPr>
              <a:t>than</a:t>
            </a:r>
            <a:r>
              <a:rPr lang="ca-ES" altLang="es-ES" dirty="0" smtClean="0">
                <a:solidFill>
                  <a:srgbClr val="000000"/>
                </a:solidFill>
                <a:latin typeface="Arial" panose="020B0604020202020204" pitchFamily="34" charset="0"/>
                <a:cs typeface="Arial" panose="020B0604020202020204" pitchFamily="34" charset="0"/>
              </a:rPr>
              <a:t> or </a:t>
            </a:r>
            <a:r>
              <a:rPr lang="ca-ES" altLang="es-ES" dirty="0" err="1" smtClean="0">
                <a:solidFill>
                  <a:srgbClr val="000000"/>
                </a:solidFill>
                <a:latin typeface="Arial" panose="020B0604020202020204" pitchFamily="34" charset="0"/>
                <a:cs typeface="Arial" panose="020B0604020202020204" pitchFamily="34" charset="0"/>
              </a:rPr>
              <a:t>very</a:t>
            </a:r>
            <a:r>
              <a:rPr lang="ca-ES" altLang="es-ES" dirty="0" smtClean="0">
                <a:solidFill>
                  <a:srgbClr val="000000"/>
                </a:solidFill>
                <a:latin typeface="Arial" panose="020B0604020202020204" pitchFamily="34" charset="0"/>
                <a:cs typeface="Arial" panose="020B0604020202020204" pitchFamily="34" charset="0"/>
              </a:rPr>
              <a:t> </a:t>
            </a:r>
            <a:r>
              <a:rPr lang="ca-ES" altLang="es-ES" dirty="0" err="1" smtClean="0">
                <a:solidFill>
                  <a:srgbClr val="000000"/>
                </a:solidFill>
                <a:latin typeface="Arial" panose="020B0604020202020204" pitchFamily="34" charset="0"/>
                <a:cs typeface="Arial" panose="020B0604020202020204" pitchFamily="34" charset="0"/>
              </a:rPr>
              <a:t>close</a:t>
            </a:r>
            <a:r>
              <a:rPr lang="ca-ES" altLang="es-ES" dirty="0" smtClean="0">
                <a:solidFill>
                  <a:srgbClr val="000000"/>
                </a:solidFill>
                <a:latin typeface="Arial" panose="020B0604020202020204" pitchFamily="34" charset="0"/>
                <a:cs typeface="Arial" panose="020B0604020202020204" pitchFamily="34" charset="0"/>
              </a:rPr>
              <a:t> to </a:t>
            </a:r>
            <a:r>
              <a:rPr lang="ca-ES" altLang="es-ES" dirty="0" err="1" smtClean="0">
                <a:solidFill>
                  <a:srgbClr val="000000"/>
                </a:solidFill>
                <a:latin typeface="Arial" panose="020B0604020202020204" pitchFamily="34" charset="0"/>
                <a:cs typeface="Arial" panose="020B0604020202020204" pitchFamily="34" charset="0"/>
              </a:rPr>
              <a:t>the</a:t>
            </a:r>
            <a:r>
              <a:rPr lang="ca-ES" altLang="es-ES" dirty="0" smtClean="0">
                <a:solidFill>
                  <a:srgbClr val="000000"/>
                </a:solidFill>
                <a:latin typeface="Arial" panose="020B0604020202020204" pitchFamily="34" charset="0"/>
                <a:cs typeface="Arial" panose="020B0604020202020204" pitchFamily="34" charset="0"/>
              </a:rPr>
              <a:t> </a:t>
            </a:r>
            <a:r>
              <a:rPr lang="ca-ES" altLang="es-ES" dirty="0" err="1" smtClean="0">
                <a:solidFill>
                  <a:srgbClr val="000000"/>
                </a:solidFill>
                <a:latin typeface="Arial" panose="020B0604020202020204" pitchFamily="34" charset="0"/>
                <a:cs typeface="Arial" panose="020B0604020202020204" pitchFamily="34" charset="0"/>
              </a:rPr>
              <a:t>level</a:t>
            </a:r>
            <a:r>
              <a:rPr lang="ca-ES" altLang="es-ES" dirty="0" smtClean="0">
                <a:solidFill>
                  <a:srgbClr val="000000"/>
                </a:solidFill>
                <a:latin typeface="Arial" panose="020B0604020202020204" pitchFamily="34" charset="0"/>
                <a:cs typeface="Arial" panose="020B0604020202020204" pitchFamily="34" charset="0"/>
              </a:rPr>
              <a:t> of </a:t>
            </a:r>
            <a:r>
              <a:rPr lang="ca-ES" altLang="es-ES" dirty="0" err="1" smtClean="0">
                <a:solidFill>
                  <a:srgbClr val="000000"/>
                </a:solidFill>
                <a:latin typeface="Arial" panose="020B0604020202020204" pitchFamily="34" charset="0"/>
                <a:cs typeface="Arial" panose="020B0604020202020204" pitchFamily="34" charset="0"/>
              </a:rPr>
              <a:t>demand</a:t>
            </a:r>
            <a:endParaRPr lang="ca-ES" altLang="es-ES" dirty="0" smtClean="0">
              <a:solidFill>
                <a:srgbClr val="000000"/>
              </a:solidFill>
              <a:latin typeface="Arial" panose="020B0604020202020204" pitchFamily="34" charset="0"/>
              <a:cs typeface="Arial" panose="020B0604020202020204" pitchFamily="34" charset="0"/>
            </a:endParaRPr>
          </a:p>
          <a:p>
            <a:pPr eaLnBrk="1" hangingPunct="1">
              <a:spcBef>
                <a:spcPts val="300"/>
              </a:spcBef>
              <a:spcAft>
                <a:spcPts val="300"/>
              </a:spcAft>
              <a:buClr>
                <a:srgbClr val="2B8E95"/>
              </a:buClr>
              <a:buFont typeface="Wingdings" panose="05000000000000000000" pitchFamily="2" charset="2"/>
              <a:buChar char="§"/>
            </a:pPr>
            <a:r>
              <a:rPr lang="ca-ES" altLang="es-ES" dirty="0" err="1" smtClean="0">
                <a:solidFill>
                  <a:srgbClr val="000000"/>
                </a:solidFill>
                <a:latin typeface="Arial" panose="020B0604020202020204" pitchFamily="34" charset="0"/>
                <a:cs typeface="Arial" panose="020B0604020202020204" pitchFamily="34" charset="0"/>
              </a:rPr>
              <a:t>Guaranteed</a:t>
            </a:r>
            <a:r>
              <a:rPr lang="ca-ES" altLang="es-ES" dirty="0" smtClean="0">
                <a:solidFill>
                  <a:srgbClr val="000000"/>
                </a:solidFill>
                <a:latin typeface="Arial" panose="020B0604020202020204" pitchFamily="34" charset="0"/>
                <a:cs typeface="Arial" panose="020B0604020202020204" pitchFamily="34" charset="0"/>
              </a:rPr>
              <a:t> </a:t>
            </a:r>
            <a:r>
              <a:rPr lang="ca-ES" altLang="es-ES" dirty="0" err="1">
                <a:solidFill>
                  <a:srgbClr val="000000"/>
                </a:solidFill>
                <a:latin typeface="Arial" panose="020B0604020202020204" pitchFamily="34" charset="0"/>
                <a:cs typeface="Arial" panose="020B0604020202020204" pitchFamily="34" charset="0"/>
              </a:rPr>
              <a:t>supply</a:t>
            </a:r>
            <a:r>
              <a:rPr lang="ca-ES" altLang="es-ES" dirty="0">
                <a:solidFill>
                  <a:srgbClr val="000000"/>
                </a:solidFill>
                <a:latin typeface="Arial" panose="020B0604020202020204" pitchFamily="34" charset="0"/>
                <a:cs typeface="Arial" panose="020B0604020202020204" pitchFamily="34" charset="0"/>
              </a:rPr>
              <a:t> </a:t>
            </a:r>
            <a:r>
              <a:rPr lang="ca-ES" altLang="es-ES" dirty="0" err="1">
                <a:solidFill>
                  <a:srgbClr val="000000"/>
                </a:solidFill>
                <a:latin typeface="Arial" panose="020B0604020202020204" pitchFamily="34" charset="0"/>
                <a:cs typeface="Arial" panose="020B0604020202020204" pitchFamily="34" charset="0"/>
              </a:rPr>
              <a:t>only</a:t>
            </a:r>
            <a:r>
              <a:rPr lang="ca-ES" altLang="es-ES" dirty="0">
                <a:solidFill>
                  <a:srgbClr val="000000"/>
                </a:solidFill>
                <a:latin typeface="Arial" panose="020B0604020202020204" pitchFamily="34" charset="0"/>
                <a:cs typeface="Arial" panose="020B0604020202020204" pitchFamily="34" charset="0"/>
              </a:rPr>
              <a:t> </a:t>
            </a:r>
            <a:r>
              <a:rPr lang="ca-ES" altLang="es-ES" dirty="0" err="1">
                <a:solidFill>
                  <a:srgbClr val="000000"/>
                </a:solidFill>
                <a:latin typeface="Arial" panose="020B0604020202020204" pitchFamily="34" charset="0"/>
                <a:cs typeface="Arial" panose="020B0604020202020204" pitchFamily="34" charset="0"/>
              </a:rPr>
              <a:t>one</a:t>
            </a:r>
            <a:r>
              <a:rPr lang="ca-ES" altLang="es-ES" dirty="0">
                <a:solidFill>
                  <a:srgbClr val="000000"/>
                </a:solidFill>
                <a:latin typeface="Arial" panose="020B0604020202020204" pitchFamily="34" charset="0"/>
                <a:cs typeface="Arial" panose="020B0604020202020204" pitchFamily="34" charset="0"/>
              </a:rPr>
              <a:t> </a:t>
            </a:r>
            <a:r>
              <a:rPr lang="ca-ES" altLang="es-ES" dirty="0" err="1">
                <a:solidFill>
                  <a:srgbClr val="000000"/>
                </a:solidFill>
                <a:latin typeface="Arial" panose="020B0604020202020204" pitchFamily="34" charset="0"/>
                <a:cs typeface="Arial" panose="020B0604020202020204" pitchFamily="34" charset="0"/>
              </a:rPr>
              <a:t>year</a:t>
            </a:r>
            <a:endParaRPr lang="ca-ES" altLang="es-ES" dirty="0">
              <a:solidFill>
                <a:srgbClr val="000000"/>
              </a:solidFill>
              <a:latin typeface="Arial" panose="020B0604020202020204" pitchFamily="34" charset="0"/>
              <a:cs typeface="Arial" panose="020B0604020202020204" pitchFamily="34" charset="0"/>
            </a:endParaRPr>
          </a:p>
          <a:p>
            <a:pPr eaLnBrk="1" hangingPunct="1">
              <a:spcBef>
                <a:spcPts val="300"/>
              </a:spcBef>
              <a:spcAft>
                <a:spcPts val="300"/>
              </a:spcAft>
              <a:buClr>
                <a:srgbClr val="2B8E95"/>
              </a:buClr>
              <a:buFont typeface="Wingdings" panose="05000000000000000000" pitchFamily="2" charset="2"/>
              <a:buChar char="§"/>
            </a:pPr>
            <a:r>
              <a:rPr lang="ca-ES" altLang="es-ES" dirty="0" err="1">
                <a:solidFill>
                  <a:srgbClr val="000000"/>
                </a:solidFill>
                <a:latin typeface="Arial" panose="020B0604020202020204" pitchFamily="34" charset="0"/>
                <a:cs typeface="Arial" panose="020B0604020202020204" pitchFamily="34" charset="0"/>
              </a:rPr>
              <a:t>Climate</a:t>
            </a:r>
            <a:r>
              <a:rPr lang="ca-ES" altLang="es-ES" dirty="0">
                <a:solidFill>
                  <a:srgbClr val="000000"/>
                </a:solidFill>
                <a:latin typeface="Arial" panose="020B0604020202020204" pitchFamily="34" charset="0"/>
                <a:cs typeface="Arial" panose="020B0604020202020204" pitchFamily="34" charset="0"/>
              </a:rPr>
              <a:t> </a:t>
            </a:r>
            <a:r>
              <a:rPr lang="ca-ES" altLang="es-ES" dirty="0" err="1">
                <a:solidFill>
                  <a:srgbClr val="000000"/>
                </a:solidFill>
                <a:latin typeface="Arial" panose="020B0604020202020204" pitchFamily="34" charset="0"/>
                <a:cs typeface="Arial" panose="020B0604020202020204" pitchFamily="34" charset="0"/>
              </a:rPr>
              <a:t>change</a:t>
            </a:r>
            <a:r>
              <a:rPr lang="ca-ES" altLang="es-ES" dirty="0">
                <a:solidFill>
                  <a:srgbClr val="000000"/>
                </a:solidFill>
                <a:latin typeface="Arial" panose="020B0604020202020204" pitchFamily="34" charset="0"/>
                <a:cs typeface="Arial" panose="020B0604020202020204" pitchFamily="34" charset="0"/>
              </a:rPr>
              <a:t> </a:t>
            </a:r>
            <a:r>
              <a:rPr lang="ca-ES" altLang="es-ES" dirty="0" err="1">
                <a:solidFill>
                  <a:srgbClr val="000000"/>
                </a:solidFill>
                <a:latin typeface="Arial" panose="020B0604020202020204" pitchFamily="34" charset="0"/>
                <a:cs typeface="Arial" panose="020B0604020202020204" pitchFamily="34" charset="0"/>
              </a:rPr>
              <a:t>and</a:t>
            </a:r>
            <a:r>
              <a:rPr lang="ca-ES" altLang="es-ES" dirty="0">
                <a:solidFill>
                  <a:srgbClr val="000000"/>
                </a:solidFill>
                <a:latin typeface="Arial" panose="020B0604020202020204" pitchFamily="34" charset="0"/>
                <a:cs typeface="Arial" panose="020B0604020202020204" pitchFamily="34" charset="0"/>
              </a:rPr>
              <a:t> global </a:t>
            </a:r>
            <a:r>
              <a:rPr lang="ca-ES" altLang="es-ES" dirty="0" err="1">
                <a:solidFill>
                  <a:srgbClr val="000000"/>
                </a:solidFill>
                <a:latin typeface="Arial" panose="020B0604020202020204" pitchFamily="34" charset="0"/>
                <a:cs typeface="Arial" panose="020B0604020202020204" pitchFamily="34" charset="0"/>
              </a:rPr>
              <a:t>change</a:t>
            </a:r>
            <a:r>
              <a:rPr lang="ca-ES" altLang="es-ES" dirty="0">
                <a:solidFill>
                  <a:srgbClr val="000000"/>
                </a:solidFill>
                <a:latin typeface="Arial" panose="020B0604020202020204" pitchFamily="34" charset="0"/>
                <a:cs typeface="Arial" panose="020B0604020202020204" pitchFamily="34" charset="0"/>
              </a:rPr>
              <a:t> </a:t>
            </a:r>
            <a:r>
              <a:rPr lang="ca-ES" altLang="es-ES" dirty="0" err="1">
                <a:solidFill>
                  <a:srgbClr val="000000"/>
                </a:solidFill>
                <a:latin typeface="Arial" panose="020B0604020202020204" pitchFamily="34" charset="0"/>
                <a:cs typeface="Arial" panose="020B0604020202020204" pitchFamily="34" charset="0"/>
              </a:rPr>
              <a:t>affect</a:t>
            </a:r>
            <a:r>
              <a:rPr lang="ca-ES" altLang="es-ES" dirty="0">
                <a:solidFill>
                  <a:srgbClr val="000000"/>
                </a:solidFill>
                <a:latin typeface="Arial" panose="020B0604020202020204" pitchFamily="34" charset="0"/>
                <a:cs typeface="Arial" panose="020B0604020202020204" pitchFamily="34" charset="0"/>
              </a:rPr>
              <a:t> </a:t>
            </a:r>
            <a:r>
              <a:rPr lang="ca-ES" altLang="es-ES" dirty="0" err="1">
                <a:solidFill>
                  <a:srgbClr val="000000"/>
                </a:solidFill>
                <a:latin typeface="Arial" panose="020B0604020202020204" pitchFamily="34" charset="0"/>
                <a:cs typeface="Arial" panose="020B0604020202020204" pitchFamily="34" charset="0"/>
              </a:rPr>
              <a:t>the</a:t>
            </a:r>
            <a:r>
              <a:rPr lang="ca-ES" altLang="es-ES" dirty="0">
                <a:solidFill>
                  <a:srgbClr val="000000"/>
                </a:solidFill>
                <a:latin typeface="Arial" panose="020B0604020202020204" pitchFamily="34" charset="0"/>
                <a:cs typeface="Arial" panose="020B0604020202020204" pitchFamily="34" charset="0"/>
              </a:rPr>
              <a:t> </a:t>
            </a:r>
            <a:r>
              <a:rPr lang="ca-ES" altLang="es-ES" dirty="0" err="1">
                <a:solidFill>
                  <a:srgbClr val="000000"/>
                </a:solidFill>
                <a:latin typeface="Arial" panose="020B0604020202020204" pitchFamily="34" charset="0"/>
                <a:cs typeface="Arial" panose="020B0604020202020204" pitchFamily="34" charset="0"/>
              </a:rPr>
              <a:t>available</a:t>
            </a:r>
            <a:r>
              <a:rPr lang="ca-ES" altLang="es-ES" dirty="0">
                <a:solidFill>
                  <a:srgbClr val="000000"/>
                </a:solidFill>
                <a:latin typeface="Arial" panose="020B0604020202020204" pitchFamily="34" charset="0"/>
                <a:cs typeface="Arial" panose="020B0604020202020204" pitchFamily="34" charset="0"/>
              </a:rPr>
              <a:t> </a:t>
            </a:r>
            <a:r>
              <a:rPr lang="ca-ES" altLang="es-ES" dirty="0" err="1">
                <a:solidFill>
                  <a:srgbClr val="000000"/>
                </a:solidFill>
                <a:latin typeface="Arial" panose="020B0604020202020204" pitchFamily="34" charset="0"/>
                <a:cs typeface="Arial" panose="020B0604020202020204" pitchFamily="34" charset="0"/>
              </a:rPr>
              <a:t>resources</a:t>
            </a:r>
            <a:endParaRPr lang="ca-ES" altLang="es-ES" dirty="0">
              <a:solidFill>
                <a:srgbClr val="000000"/>
              </a:solidFill>
              <a:latin typeface="Arial" panose="020B0604020202020204" pitchFamily="34" charset="0"/>
              <a:cs typeface="Arial" panose="020B0604020202020204" pitchFamily="34" charset="0"/>
            </a:endParaRPr>
          </a:p>
          <a:p>
            <a:pPr eaLnBrk="1" hangingPunct="1">
              <a:spcBef>
                <a:spcPts val="300"/>
              </a:spcBef>
              <a:spcAft>
                <a:spcPts val="300"/>
              </a:spcAft>
              <a:buClr>
                <a:srgbClr val="2B8E95"/>
              </a:buClr>
              <a:buFont typeface="Wingdings" panose="05000000000000000000" pitchFamily="2" charset="2"/>
              <a:buChar char="§"/>
            </a:pPr>
            <a:r>
              <a:rPr lang="ca-ES" altLang="es-ES" b="1" dirty="0">
                <a:solidFill>
                  <a:srgbClr val="509C93"/>
                </a:solidFill>
                <a:latin typeface="Arial" panose="020B0604020202020204" pitchFamily="34" charset="0"/>
                <a:cs typeface="Arial" panose="020B0604020202020204" pitchFamily="34" charset="0"/>
              </a:rPr>
              <a:t>IN BCN </a:t>
            </a:r>
            <a:r>
              <a:rPr lang="ca-ES" altLang="es-ES" b="1" dirty="0" err="1">
                <a:solidFill>
                  <a:srgbClr val="509C93"/>
                </a:solidFill>
                <a:latin typeface="Arial" panose="020B0604020202020204" pitchFamily="34" charset="0"/>
                <a:cs typeface="Arial" panose="020B0604020202020204" pitchFamily="34" charset="0"/>
              </a:rPr>
              <a:t>we</a:t>
            </a:r>
            <a:r>
              <a:rPr lang="ca-ES" altLang="es-ES" b="1" dirty="0">
                <a:solidFill>
                  <a:srgbClr val="509C93"/>
                </a:solidFill>
                <a:latin typeface="Arial" panose="020B0604020202020204" pitchFamily="34" charset="0"/>
                <a:cs typeface="Arial" panose="020B0604020202020204" pitchFamily="34" charset="0"/>
              </a:rPr>
              <a:t> </a:t>
            </a:r>
            <a:r>
              <a:rPr lang="ca-ES" altLang="es-ES" b="1" dirty="0" err="1">
                <a:solidFill>
                  <a:srgbClr val="509C93"/>
                </a:solidFill>
                <a:latin typeface="Arial" panose="020B0604020202020204" pitchFamily="34" charset="0"/>
                <a:cs typeface="Arial" panose="020B0604020202020204" pitchFamily="34" charset="0"/>
              </a:rPr>
              <a:t>need</a:t>
            </a:r>
            <a:r>
              <a:rPr lang="ca-ES" altLang="es-ES" b="1" dirty="0">
                <a:solidFill>
                  <a:srgbClr val="509C93"/>
                </a:solidFill>
                <a:latin typeface="Arial" panose="020B0604020202020204" pitchFamily="34" charset="0"/>
                <a:cs typeface="Arial" panose="020B0604020202020204" pitchFamily="34" charset="0"/>
              </a:rPr>
              <a:t> 18hm3 </a:t>
            </a:r>
            <a:r>
              <a:rPr lang="ca-ES" altLang="es-ES" b="1" dirty="0" err="1">
                <a:solidFill>
                  <a:srgbClr val="509C93"/>
                </a:solidFill>
                <a:latin typeface="Arial" panose="020B0604020202020204" pitchFamily="34" charset="0"/>
                <a:cs typeface="Arial" panose="020B0604020202020204" pitchFamily="34" charset="0"/>
              </a:rPr>
              <a:t>additional</a:t>
            </a:r>
            <a:r>
              <a:rPr lang="ca-ES" altLang="es-ES" b="1" dirty="0">
                <a:solidFill>
                  <a:srgbClr val="509C93"/>
                </a:solidFill>
                <a:latin typeface="Arial" panose="020B0604020202020204" pitchFamily="34" charset="0"/>
                <a:cs typeface="Arial" panose="020B0604020202020204" pitchFamily="34" charset="0"/>
              </a:rPr>
              <a:t> </a:t>
            </a:r>
            <a:r>
              <a:rPr lang="ca-ES" altLang="es-ES" b="1" dirty="0" err="1" smtClean="0">
                <a:solidFill>
                  <a:srgbClr val="509C93"/>
                </a:solidFill>
                <a:latin typeface="Arial" panose="020B0604020202020204" pitchFamily="34" charset="0"/>
                <a:cs typeface="Arial" panose="020B0604020202020204" pitchFamily="34" charset="0"/>
              </a:rPr>
              <a:t>resources</a:t>
            </a:r>
            <a:r>
              <a:rPr lang="ca-ES" altLang="es-ES" b="1" dirty="0" smtClean="0">
                <a:solidFill>
                  <a:srgbClr val="509C93"/>
                </a:solidFill>
                <a:latin typeface="Arial" panose="020B0604020202020204" pitchFamily="34" charset="0"/>
                <a:cs typeface="Arial" panose="020B0604020202020204" pitchFamily="34" charset="0"/>
              </a:rPr>
              <a:t> </a:t>
            </a:r>
            <a:r>
              <a:rPr lang="ca-ES" altLang="es-ES" b="1" dirty="0" err="1" smtClean="0">
                <a:solidFill>
                  <a:srgbClr val="509C93"/>
                </a:solidFill>
                <a:latin typeface="Arial" panose="020B0604020202020204" pitchFamily="34" charset="0"/>
                <a:cs typeface="Arial" panose="020B0604020202020204" pitchFamily="34" charset="0"/>
              </a:rPr>
              <a:t>by</a:t>
            </a:r>
            <a:r>
              <a:rPr lang="ca-ES" altLang="es-ES" b="1" dirty="0" smtClean="0">
                <a:solidFill>
                  <a:srgbClr val="509C93"/>
                </a:solidFill>
                <a:latin typeface="Arial" panose="020B0604020202020204" pitchFamily="34" charset="0"/>
                <a:cs typeface="Arial" panose="020B0604020202020204" pitchFamily="34" charset="0"/>
              </a:rPr>
              <a:t> 2050</a:t>
            </a:r>
            <a:endParaRPr lang="ca-ES" altLang="es-ES" b="1" dirty="0">
              <a:solidFill>
                <a:srgbClr val="509C93"/>
              </a:solidFill>
              <a:latin typeface="Arial" panose="020B0604020202020204" pitchFamily="34" charset="0"/>
              <a:cs typeface="Arial" panose="020B0604020202020204" pitchFamily="34" charset="0"/>
            </a:endParaRPr>
          </a:p>
          <a:p>
            <a:pPr eaLnBrk="1" hangingPunct="1">
              <a:spcBef>
                <a:spcPts val="300"/>
              </a:spcBef>
              <a:spcAft>
                <a:spcPts val="300"/>
              </a:spcAft>
              <a:buClr>
                <a:srgbClr val="2B8E95"/>
              </a:buClr>
              <a:buFont typeface="Wingdings" panose="05000000000000000000" pitchFamily="2" charset="2"/>
              <a:buChar char="§"/>
            </a:pPr>
            <a:r>
              <a:rPr lang="ca-ES" altLang="es-ES" dirty="0" err="1">
                <a:solidFill>
                  <a:srgbClr val="000000"/>
                </a:solidFill>
                <a:latin typeface="Arial" panose="020B0604020202020204" pitchFamily="34" charset="0"/>
                <a:cs typeface="Arial" panose="020B0604020202020204" pitchFamily="34" charset="0"/>
              </a:rPr>
              <a:t>It</a:t>
            </a:r>
            <a:r>
              <a:rPr lang="ca-ES" altLang="es-ES" dirty="0">
                <a:solidFill>
                  <a:srgbClr val="000000"/>
                </a:solidFill>
                <a:latin typeface="Arial" panose="020B0604020202020204" pitchFamily="34" charset="0"/>
                <a:cs typeface="Arial" panose="020B0604020202020204" pitchFamily="34" charset="0"/>
              </a:rPr>
              <a:t> </a:t>
            </a:r>
            <a:r>
              <a:rPr lang="ca-ES" altLang="es-ES" dirty="0" err="1">
                <a:solidFill>
                  <a:srgbClr val="000000"/>
                </a:solidFill>
                <a:latin typeface="Arial" panose="020B0604020202020204" pitchFamily="34" charset="0"/>
                <a:cs typeface="Arial" panose="020B0604020202020204" pitchFamily="34" charset="0"/>
              </a:rPr>
              <a:t>will</a:t>
            </a:r>
            <a:r>
              <a:rPr lang="ca-ES" altLang="es-ES" dirty="0">
                <a:solidFill>
                  <a:srgbClr val="000000"/>
                </a:solidFill>
                <a:latin typeface="Arial" panose="020B0604020202020204" pitchFamily="34" charset="0"/>
                <a:cs typeface="Arial" panose="020B0604020202020204" pitchFamily="34" charset="0"/>
              </a:rPr>
              <a:t> be </a:t>
            </a:r>
            <a:r>
              <a:rPr lang="ca-ES" altLang="es-ES" dirty="0" err="1">
                <a:solidFill>
                  <a:srgbClr val="000000"/>
                </a:solidFill>
                <a:latin typeface="Arial" panose="020B0604020202020204" pitchFamily="34" charset="0"/>
                <a:cs typeface="Arial" panose="020B0604020202020204" pitchFamily="34" charset="0"/>
              </a:rPr>
              <a:t>necessary</a:t>
            </a:r>
            <a:r>
              <a:rPr lang="ca-ES" altLang="es-ES" dirty="0">
                <a:solidFill>
                  <a:srgbClr val="000000"/>
                </a:solidFill>
                <a:latin typeface="Arial" panose="020B0604020202020204" pitchFamily="34" charset="0"/>
                <a:cs typeface="Arial" panose="020B0604020202020204" pitchFamily="34" charset="0"/>
              </a:rPr>
              <a:t> to </a:t>
            </a:r>
            <a:r>
              <a:rPr lang="ca-ES" altLang="es-ES" dirty="0" err="1">
                <a:solidFill>
                  <a:srgbClr val="000000"/>
                </a:solidFill>
                <a:latin typeface="Arial" panose="020B0604020202020204" pitchFamily="34" charset="0"/>
                <a:cs typeface="Arial" panose="020B0604020202020204" pitchFamily="34" charset="0"/>
              </a:rPr>
              <a:t>use</a:t>
            </a:r>
            <a:r>
              <a:rPr lang="ca-ES" altLang="es-ES" dirty="0">
                <a:solidFill>
                  <a:srgbClr val="000000"/>
                </a:solidFill>
                <a:latin typeface="Arial" panose="020B0604020202020204" pitchFamily="34" charset="0"/>
                <a:cs typeface="Arial" panose="020B0604020202020204" pitchFamily="34" charset="0"/>
              </a:rPr>
              <a:t> </a:t>
            </a:r>
            <a:r>
              <a:rPr lang="ca-ES" altLang="es-ES" dirty="0" err="1">
                <a:solidFill>
                  <a:srgbClr val="000000"/>
                </a:solidFill>
                <a:latin typeface="Arial" panose="020B0604020202020204" pitchFamily="34" charset="0"/>
                <a:cs typeface="Arial" panose="020B0604020202020204" pitchFamily="34" charset="0"/>
              </a:rPr>
              <a:t>alternative</a:t>
            </a:r>
            <a:r>
              <a:rPr lang="ca-ES" altLang="es-ES" dirty="0">
                <a:solidFill>
                  <a:srgbClr val="000000"/>
                </a:solidFill>
                <a:latin typeface="Arial" panose="020B0604020202020204" pitchFamily="34" charset="0"/>
                <a:cs typeface="Arial" panose="020B0604020202020204" pitchFamily="34" charset="0"/>
              </a:rPr>
              <a:t> </a:t>
            </a:r>
            <a:r>
              <a:rPr lang="ca-ES" altLang="es-ES" dirty="0" err="1">
                <a:solidFill>
                  <a:srgbClr val="000000"/>
                </a:solidFill>
                <a:latin typeface="Arial" panose="020B0604020202020204" pitchFamily="34" charset="0"/>
                <a:cs typeface="Arial" panose="020B0604020202020204" pitchFamily="34" charset="0"/>
              </a:rPr>
              <a:t>water</a:t>
            </a:r>
            <a:r>
              <a:rPr lang="ca-ES" altLang="es-ES" dirty="0">
                <a:solidFill>
                  <a:srgbClr val="000000"/>
                </a:solidFill>
                <a:latin typeface="Arial" panose="020B0604020202020204" pitchFamily="34" charset="0"/>
                <a:cs typeface="Arial" panose="020B0604020202020204" pitchFamily="34" charset="0"/>
              </a:rPr>
              <a:t> </a:t>
            </a:r>
            <a:r>
              <a:rPr lang="ca-ES" altLang="es-ES" dirty="0" err="1">
                <a:solidFill>
                  <a:srgbClr val="000000"/>
                </a:solidFill>
                <a:latin typeface="Arial" panose="020B0604020202020204" pitchFamily="34" charset="0"/>
                <a:cs typeface="Arial" panose="020B0604020202020204" pitchFamily="34" charset="0"/>
              </a:rPr>
              <a:t>resources</a:t>
            </a:r>
            <a:r>
              <a:rPr lang="ca-ES" altLang="es-ES" dirty="0">
                <a:solidFill>
                  <a:srgbClr val="000000"/>
                </a:solidFill>
                <a:latin typeface="Arial" panose="020B0604020202020204" pitchFamily="34" charset="0"/>
                <a:cs typeface="Arial" panose="020B0604020202020204" pitchFamily="34" charset="0"/>
              </a:rPr>
              <a:t>.</a:t>
            </a:r>
          </a:p>
        </p:txBody>
      </p:sp>
      <p:sp>
        <p:nvSpPr>
          <p:cNvPr id="43015" name="Rectangle 24">
            <a:extLst>
              <a:ext uri="{FF2B5EF4-FFF2-40B4-BE49-F238E27FC236}">
                <a16:creationId xmlns="" xmlns:a16="http://schemas.microsoft.com/office/drawing/2014/main" id="{B3C56C9F-DC9A-41F6-A8E6-C71D2A2C9EC6}"/>
              </a:ext>
            </a:extLst>
          </p:cNvPr>
          <p:cNvSpPr>
            <a:spLocks noChangeArrowheads="1"/>
          </p:cNvSpPr>
          <p:nvPr/>
        </p:nvSpPr>
        <p:spPr bwMode="auto">
          <a:xfrm>
            <a:off x="941746" y="1002314"/>
            <a:ext cx="4365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4763">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eaLnBrk="1" hangingPunct="1">
              <a:buSzPct val="100000"/>
            </a:pPr>
            <a:r>
              <a:rPr lang="ca-ES" altLang="es-ES" b="1" dirty="0">
                <a:solidFill>
                  <a:srgbClr val="A79C92"/>
                </a:solidFill>
                <a:latin typeface="Arial" panose="020B0604020202020204" pitchFamily="34" charset="0"/>
                <a:cs typeface="Arial" panose="020B0604020202020204" pitchFamily="34" charset="0"/>
              </a:rPr>
              <a:t>WATER CYCLE ANALYSIS</a:t>
            </a:r>
          </a:p>
        </p:txBody>
      </p:sp>
      <p:pic>
        <p:nvPicPr>
          <p:cNvPr id="12" name="Imat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879" y="836712"/>
            <a:ext cx="705867" cy="792088"/>
          </a:xfrm>
          <a:prstGeom prst="rect">
            <a:avLst/>
          </a:prstGeom>
        </p:spPr>
      </p:pic>
      <p:sp>
        <p:nvSpPr>
          <p:cNvPr id="7" name="Marcador de contenido 8"/>
          <p:cNvSpPr txBox="1">
            <a:spLocks/>
          </p:cNvSpPr>
          <p:nvPr/>
        </p:nvSpPr>
        <p:spPr>
          <a:xfrm>
            <a:off x="251520" y="260648"/>
            <a:ext cx="9001000" cy="504056"/>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smtClean="0">
                <a:solidFill>
                  <a:srgbClr val="000000"/>
                </a:solidFill>
              </a:rPr>
              <a:t>ESTRAT</a:t>
            </a:r>
            <a:r>
              <a:rPr lang="ca-ES" dirty="0">
                <a:solidFill>
                  <a:srgbClr val="000000"/>
                </a:solidFill>
              </a:rPr>
              <a:t>E</a:t>
            </a:r>
            <a:r>
              <a:rPr lang="ca-ES" dirty="0" smtClean="0">
                <a:solidFill>
                  <a:srgbClr val="000000"/>
                </a:solidFill>
              </a:rPr>
              <a:t>GIA DE RESILIENCIA URBANA</a:t>
            </a:r>
            <a:endParaRPr lang="ca-ES" dirty="0">
              <a:solidFill>
                <a:srgbClr val="000000"/>
              </a:solidFill>
            </a:endParaRPr>
          </a:p>
        </p:txBody>
      </p:sp>
    </p:spTree>
    <p:extLst>
      <p:ext uri="{BB962C8B-B14F-4D97-AF65-F5344CB8AC3E}">
        <p14:creationId xmlns:p14="http://schemas.microsoft.com/office/powerpoint/2010/main" val="19219504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l="14780" r="3676" b="-1974"/>
          <a:stretch>
            <a:fillRect/>
          </a:stretch>
        </p:blipFill>
        <p:spPr bwMode="auto">
          <a:xfrm>
            <a:off x="34925" y="3716338"/>
            <a:ext cx="9072563"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QuadreDeText 12"/>
          <p:cNvSpPr txBox="1">
            <a:spLocks noChangeArrowheads="1"/>
          </p:cNvSpPr>
          <p:nvPr/>
        </p:nvSpPr>
        <p:spPr bwMode="auto">
          <a:xfrm>
            <a:off x="312738" y="704751"/>
            <a:ext cx="7964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ts val="2400"/>
              </a:lnSpc>
              <a:buSzPct val="100000"/>
            </a:pPr>
            <a:r>
              <a:rPr lang="ca-ES" sz="2000" b="1" dirty="0" err="1">
                <a:solidFill>
                  <a:srgbClr val="000000"/>
                </a:solidFill>
                <a:latin typeface="Arial" charset="0"/>
                <a:cs typeface="Arial" charset="0"/>
              </a:rPr>
              <a:t>Principles</a:t>
            </a:r>
            <a:r>
              <a:rPr lang="ca-ES" sz="2000" b="1" dirty="0">
                <a:solidFill>
                  <a:srgbClr val="000000"/>
                </a:solidFill>
                <a:latin typeface="Arial" charset="0"/>
                <a:cs typeface="Arial" charset="0"/>
              </a:rPr>
              <a:t> of </a:t>
            </a:r>
            <a:r>
              <a:rPr lang="ca-ES" sz="2000" b="1" dirty="0" err="1">
                <a:solidFill>
                  <a:srgbClr val="000000"/>
                </a:solidFill>
                <a:latin typeface="Arial" charset="0"/>
                <a:cs typeface="Arial" charset="0"/>
              </a:rPr>
              <a:t>the</a:t>
            </a:r>
            <a:r>
              <a:rPr lang="ca-ES" sz="2000" b="1" dirty="0">
                <a:solidFill>
                  <a:srgbClr val="000000"/>
                </a:solidFill>
                <a:latin typeface="Arial" charset="0"/>
                <a:cs typeface="Arial" charset="0"/>
              </a:rPr>
              <a:t> </a:t>
            </a:r>
            <a:r>
              <a:rPr lang="ca-ES" sz="2000" b="1" dirty="0" err="1">
                <a:solidFill>
                  <a:srgbClr val="000000"/>
                </a:solidFill>
                <a:latin typeface="Arial" charset="0"/>
                <a:cs typeface="Arial" charset="0"/>
              </a:rPr>
              <a:t>plan</a:t>
            </a:r>
            <a:endParaRPr lang="ca-ES" sz="2000" b="1" dirty="0">
              <a:solidFill>
                <a:srgbClr val="000000"/>
              </a:solidFill>
              <a:latin typeface="Arial" charset="0"/>
              <a:cs typeface="Arial" charset="0"/>
            </a:endParaRPr>
          </a:p>
        </p:txBody>
      </p:sp>
      <p:sp>
        <p:nvSpPr>
          <p:cNvPr id="31748" name="QuadreDeText 19"/>
          <p:cNvSpPr txBox="1">
            <a:spLocks noChangeArrowheads="1"/>
          </p:cNvSpPr>
          <p:nvPr/>
        </p:nvSpPr>
        <p:spPr bwMode="auto">
          <a:xfrm>
            <a:off x="312738" y="1214438"/>
            <a:ext cx="8580437"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buSzPct val="100000"/>
            </a:pPr>
            <a:r>
              <a:rPr lang="ca-ES" b="1" dirty="0">
                <a:solidFill>
                  <a:srgbClr val="2B8E95"/>
                </a:solidFill>
                <a:latin typeface="Arial" charset="0"/>
                <a:cs typeface="Arial" charset="0"/>
              </a:rPr>
              <a:t>BARCELONA ACCEPTS RESPONSIBILITY FOR ITS CONTRIBUTION TO CLIMATE CHANGE AND IS GEARING UP TO BE LESS VULNERABLE TO ITS EFFECTS</a:t>
            </a:r>
          </a:p>
          <a:p>
            <a:pPr eaLnBrk="1" hangingPunct="1">
              <a:buSzPct val="100000"/>
            </a:pPr>
            <a:endParaRPr lang="ca-ES" b="1" dirty="0">
              <a:solidFill>
                <a:srgbClr val="2B8E95"/>
              </a:solidFill>
              <a:latin typeface="Arial" charset="0"/>
              <a:cs typeface="Arial" charset="0"/>
            </a:endParaRPr>
          </a:p>
          <a:p>
            <a:pPr eaLnBrk="1" hangingPunct="1">
              <a:buSzPct val="100000"/>
            </a:pPr>
            <a:r>
              <a:rPr lang="ca-ES" sz="2400" b="1" dirty="0">
                <a:solidFill>
                  <a:srgbClr val="00B1B2"/>
                </a:solidFill>
                <a:cs typeface="Arial" charset="0"/>
              </a:rPr>
              <a:t>MISSION: </a:t>
            </a:r>
          </a:p>
          <a:p>
            <a:pPr eaLnBrk="1" hangingPunct="1">
              <a:buFont typeface="Arial" charset="0"/>
              <a:buChar char="•"/>
            </a:pPr>
            <a:r>
              <a:rPr lang="ca-ES" sz="2000" dirty="0">
                <a:solidFill>
                  <a:srgbClr val="7F7F7F"/>
                </a:solidFill>
                <a:latin typeface="Arial" charset="0"/>
                <a:cs typeface="Arial" charset="0"/>
              </a:rPr>
              <a:t>To </a:t>
            </a:r>
            <a:r>
              <a:rPr lang="ca-ES" sz="2000" dirty="0" err="1">
                <a:solidFill>
                  <a:srgbClr val="7F7F7F"/>
                </a:solidFill>
                <a:latin typeface="Arial" charset="0"/>
                <a:cs typeface="Arial" charset="0"/>
              </a:rPr>
              <a:t>reduce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Barcelona’s</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contribution</a:t>
            </a:r>
            <a:r>
              <a:rPr lang="ca-ES" sz="2000" dirty="0">
                <a:solidFill>
                  <a:srgbClr val="7F7F7F"/>
                </a:solidFill>
                <a:latin typeface="Arial" charset="0"/>
                <a:cs typeface="Arial" charset="0"/>
              </a:rPr>
              <a:t> to </a:t>
            </a:r>
            <a:r>
              <a:rPr lang="ca-ES" sz="2000" dirty="0" err="1">
                <a:solidFill>
                  <a:srgbClr val="7F7F7F"/>
                </a:solidFill>
                <a:latin typeface="Arial" charset="0"/>
                <a:cs typeface="Arial" charset="0"/>
              </a:rPr>
              <a:t>climate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change</a:t>
            </a:r>
            <a:endParaRPr lang="ca-ES" sz="2000" dirty="0">
              <a:solidFill>
                <a:srgbClr val="7F7F7F"/>
              </a:solidFill>
              <a:latin typeface="Arial" charset="0"/>
              <a:cs typeface="Arial" charset="0"/>
            </a:endParaRPr>
          </a:p>
          <a:p>
            <a:pPr eaLnBrk="1" hangingPunct="1">
              <a:buFont typeface="Arial" charset="0"/>
              <a:buChar char="•"/>
            </a:pPr>
            <a:r>
              <a:rPr lang="ca-ES" sz="2000" dirty="0">
                <a:solidFill>
                  <a:srgbClr val="7F7F7F"/>
                </a:solidFill>
                <a:latin typeface="Arial" charset="0"/>
                <a:cs typeface="Arial" charset="0"/>
              </a:rPr>
              <a:t>To </a:t>
            </a:r>
            <a:r>
              <a:rPr lang="ca-ES" sz="2000" dirty="0" err="1">
                <a:solidFill>
                  <a:srgbClr val="7F7F7F"/>
                </a:solidFill>
                <a:latin typeface="Arial" charset="0"/>
                <a:cs typeface="Arial" charset="0"/>
              </a:rPr>
              <a:t>anticipate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climate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risks</a:t>
            </a:r>
            <a:r>
              <a:rPr lang="ca-ES" sz="2000" dirty="0">
                <a:solidFill>
                  <a:srgbClr val="7F7F7F"/>
                </a:solidFill>
                <a:latin typeface="Arial" charset="0"/>
                <a:cs typeface="Arial" charset="0"/>
              </a:rPr>
              <a:t> in </a:t>
            </a:r>
            <a:r>
              <a:rPr lang="ca-ES" sz="2000" dirty="0" err="1">
                <a:solidFill>
                  <a:srgbClr val="7F7F7F"/>
                </a:solidFill>
                <a:latin typeface="Arial" charset="0"/>
                <a:cs typeface="Arial" charset="0"/>
              </a:rPr>
              <a:t>order</a:t>
            </a:r>
            <a:r>
              <a:rPr lang="ca-ES" sz="2000" dirty="0">
                <a:solidFill>
                  <a:srgbClr val="7F7F7F"/>
                </a:solidFill>
                <a:latin typeface="Arial" charset="0"/>
                <a:cs typeface="Arial" charset="0"/>
              </a:rPr>
              <a:t> to </a:t>
            </a:r>
            <a:r>
              <a:rPr lang="ca-ES" sz="2000" dirty="0" err="1">
                <a:solidFill>
                  <a:srgbClr val="7F7F7F"/>
                </a:solidFill>
                <a:latin typeface="Arial" charset="0"/>
                <a:cs typeface="Arial" charset="0"/>
              </a:rPr>
              <a:t>ensure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the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city’s</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functionality</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and</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improve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its</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response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capacity</a:t>
            </a:r>
            <a:endParaRPr lang="ca-ES" sz="2000" dirty="0">
              <a:solidFill>
                <a:srgbClr val="7F7F7F"/>
              </a:solidFill>
              <a:latin typeface="Arial" charset="0"/>
              <a:cs typeface="Arial" charset="0"/>
            </a:endParaRPr>
          </a:p>
          <a:p>
            <a:pPr eaLnBrk="1" hangingPunct="1">
              <a:buFont typeface="Arial" charset="0"/>
              <a:buChar char="•"/>
            </a:pPr>
            <a:r>
              <a:rPr lang="ca-ES" sz="2000" dirty="0">
                <a:solidFill>
                  <a:srgbClr val="7F7F7F"/>
                </a:solidFill>
                <a:latin typeface="Arial" charset="0"/>
                <a:cs typeface="Arial" charset="0"/>
              </a:rPr>
              <a:t>To </a:t>
            </a:r>
            <a:r>
              <a:rPr lang="ca-ES" sz="2000" dirty="0" err="1">
                <a:solidFill>
                  <a:srgbClr val="7F7F7F"/>
                </a:solidFill>
                <a:latin typeface="Arial" charset="0"/>
                <a:cs typeface="Arial" charset="0"/>
              </a:rPr>
              <a:t>reduce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people’s</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vulnerability</a:t>
            </a:r>
            <a:r>
              <a:rPr lang="ca-ES" sz="2000" dirty="0">
                <a:solidFill>
                  <a:srgbClr val="7F7F7F"/>
                </a:solidFill>
                <a:latin typeface="Arial" charset="0"/>
                <a:cs typeface="Arial" charset="0"/>
              </a:rPr>
              <a:t> to </a:t>
            </a:r>
            <a:r>
              <a:rPr lang="ca-ES" sz="2000" dirty="0" err="1">
                <a:solidFill>
                  <a:srgbClr val="7F7F7F"/>
                </a:solidFill>
                <a:latin typeface="Arial" charset="0"/>
                <a:cs typeface="Arial" charset="0"/>
              </a:rPr>
              <a:t>climate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change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thereby</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ensuring</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their</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health</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and</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well-being</a:t>
            </a:r>
            <a:endParaRPr lang="ca-ES" sz="2000" dirty="0">
              <a:solidFill>
                <a:srgbClr val="7F7F7F"/>
              </a:solidFill>
              <a:latin typeface="Arial" charset="0"/>
              <a:cs typeface="Arial" charset="0"/>
            </a:endParaRPr>
          </a:p>
          <a:p>
            <a:pPr eaLnBrk="1" hangingPunct="1">
              <a:buSzPct val="100000"/>
            </a:pPr>
            <a:endParaRPr lang="ca-ES" sz="2000" dirty="0">
              <a:solidFill>
                <a:srgbClr val="7F7F7F"/>
              </a:solidFill>
              <a:latin typeface="Arial" charset="0"/>
              <a:cs typeface="Arial" charset="0"/>
            </a:endParaRPr>
          </a:p>
          <a:p>
            <a:pPr eaLnBrk="1" hangingPunct="1">
              <a:buSzPct val="100000"/>
            </a:pPr>
            <a:r>
              <a:rPr lang="ca-ES" sz="2400" b="1" dirty="0">
                <a:solidFill>
                  <a:srgbClr val="00B1B2"/>
                </a:solidFill>
                <a:cs typeface="Arial" charset="0"/>
              </a:rPr>
              <a:t>VISION: </a:t>
            </a:r>
          </a:p>
          <a:p>
            <a:pPr eaLnBrk="1" hangingPunct="1">
              <a:buSzPct val="100000"/>
            </a:pPr>
            <a:r>
              <a:rPr lang="ca-ES" sz="2000" dirty="0">
                <a:solidFill>
                  <a:srgbClr val="7F7F7F"/>
                </a:solidFill>
                <a:latin typeface="Arial" charset="0"/>
                <a:cs typeface="Arial" charset="0"/>
              </a:rPr>
              <a:t>A </a:t>
            </a:r>
            <a:r>
              <a:rPr lang="ca-ES" sz="2000" dirty="0" err="1">
                <a:solidFill>
                  <a:srgbClr val="7F7F7F"/>
                </a:solidFill>
                <a:latin typeface="Arial" charset="0"/>
                <a:cs typeface="Arial" charset="0"/>
              </a:rPr>
              <a:t>proactive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city</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that</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adopts</a:t>
            </a:r>
            <a:r>
              <a:rPr lang="ca-ES" sz="2000" dirty="0">
                <a:solidFill>
                  <a:srgbClr val="7F7F7F"/>
                </a:solidFill>
                <a:latin typeface="Arial" charset="0"/>
                <a:cs typeface="Arial" charset="0"/>
              </a:rPr>
              <a:t> a </a:t>
            </a:r>
            <a:r>
              <a:rPr lang="ca-ES" sz="2000" dirty="0" err="1">
                <a:solidFill>
                  <a:srgbClr val="7F7F7F"/>
                </a:solidFill>
                <a:latin typeface="Arial" charset="0"/>
                <a:cs typeface="Arial" charset="0"/>
              </a:rPr>
              <a:t>comprehensive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approach</a:t>
            </a:r>
            <a:r>
              <a:rPr lang="ca-ES" sz="2000" dirty="0">
                <a:solidFill>
                  <a:srgbClr val="7F7F7F"/>
                </a:solidFill>
                <a:latin typeface="Arial" charset="0"/>
                <a:cs typeface="Arial" charset="0"/>
              </a:rPr>
              <a:t> to </a:t>
            </a:r>
            <a:r>
              <a:rPr lang="ca-ES" sz="2000" dirty="0" err="1">
                <a:solidFill>
                  <a:srgbClr val="7F7F7F"/>
                </a:solidFill>
                <a:latin typeface="Arial" charset="0"/>
                <a:cs typeface="Arial" charset="0"/>
              </a:rPr>
              <a:t>tackling</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the</a:t>
            </a:r>
            <a:r>
              <a:rPr lang="ca-ES" sz="2000" dirty="0">
                <a:solidFill>
                  <a:srgbClr val="7F7F7F"/>
                </a:solidFill>
                <a:latin typeface="Arial" charset="0"/>
                <a:cs typeface="Arial" charset="0"/>
              </a:rPr>
              <a:t> challenge of </a:t>
            </a:r>
            <a:r>
              <a:rPr lang="ca-ES" sz="2000" dirty="0" err="1">
                <a:solidFill>
                  <a:srgbClr val="7F7F7F"/>
                </a:solidFill>
                <a:latin typeface="Arial" charset="0"/>
                <a:cs typeface="Arial" charset="0"/>
              </a:rPr>
              <a:t>climate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change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and</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assumes</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its</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responsibility</a:t>
            </a:r>
            <a:r>
              <a:rPr lang="ca-ES" sz="2000" dirty="0">
                <a:solidFill>
                  <a:srgbClr val="7F7F7F"/>
                </a:solidFill>
                <a:latin typeface="Arial" charset="0"/>
                <a:cs typeface="Arial" charset="0"/>
              </a:rPr>
              <a:t> in </a:t>
            </a:r>
            <a:r>
              <a:rPr lang="ca-ES" sz="2000" dirty="0" err="1">
                <a:solidFill>
                  <a:srgbClr val="7F7F7F"/>
                </a:solidFill>
                <a:latin typeface="Arial" charset="0"/>
                <a:cs typeface="Arial" charset="0"/>
              </a:rPr>
              <a:t>that</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regard</a:t>
            </a:r>
            <a:r>
              <a:rPr lang="ca-ES" sz="2000" dirty="0">
                <a:solidFill>
                  <a:srgbClr val="7F7F7F"/>
                </a:solidFill>
                <a:latin typeface="Arial" charset="0"/>
                <a:cs typeface="Arial" charset="0"/>
              </a:rPr>
              <a:t>; a </a:t>
            </a:r>
            <a:r>
              <a:rPr lang="ca-ES" sz="2000" dirty="0" err="1">
                <a:solidFill>
                  <a:srgbClr val="7F7F7F"/>
                </a:solidFill>
                <a:latin typeface="Arial" charset="0"/>
                <a:cs typeface="Arial" charset="0"/>
              </a:rPr>
              <a:t>city</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that</a:t>
            </a:r>
            <a:r>
              <a:rPr lang="ca-ES" sz="2000" dirty="0">
                <a:solidFill>
                  <a:srgbClr val="7F7F7F"/>
                </a:solidFill>
                <a:latin typeface="Arial" charset="0"/>
                <a:cs typeface="Arial" charset="0"/>
              </a:rPr>
              <a:t> can </a:t>
            </a:r>
            <a:r>
              <a:rPr lang="ca-ES" sz="2000" dirty="0" err="1">
                <a:solidFill>
                  <a:srgbClr val="7F7F7F"/>
                </a:solidFill>
                <a:latin typeface="Arial" charset="0"/>
                <a:cs typeface="Arial" charset="0"/>
              </a:rPr>
              <a:t>create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opportunities</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from</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difficulties</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and</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adapt</a:t>
            </a:r>
            <a:r>
              <a:rPr lang="ca-ES" sz="2000" dirty="0">
                <a:solidFill>
                  <a:srgbClr val="7F7F7F"/>
                </a:solidFill>
                <a:latin typeface="Arial" charset="0"/>
                <a:cs typeface="Arial" charset="0"/>
              </a:rPr>
              <a:t> to </a:t>
            </a:r>
            <a:r>
              <a:rPr lang="ca-ES" sz="2000" dirty="0" err="1">
                <a:solidFill>
                  <a:srgbClr val="7F7F7F"/>
                </a:solidFill>
                <a:latin typeface="Arial" charset="0"/>
                <a:cs typeface="Arial" charset="0"/>
              </a:rPr>
              <a:t>new</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climate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conditions</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intelligently</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generating</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co-benefits</a:t>
            </a:r>
            <a:r>
              <a:rPr lang="ca-ES" sz="2000" dirty="0">
                <a:solidFill>
                  <a:srgbClr val="7F7F7F"/>
                </a:solidFill>
                <a:latin typeface="Arial" charset="0"/>
                <a:cs typeface="Arial" charset="0"/>
              </a:rPr>
              <a:t> for </a:t>
            </a:r>
            <a:r>
              <a:rPr lang="ca-ES" sz="2000" dirty="0" err="1">
                <a:solidFill>
                  <a:srgbClr val="7F7F7F"/>
                </a:solidFill>
                <a:latin typeface="Arial" charset="0"/>
                <a:cs typeface="Arial" charset="0"/>
              </a:rPr>
              <a:t>people</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and</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socio-economic</a:t>
            </a:r>
            <a:r>
              <a:rPr lang="ca-ES" sz="2000" dirty="0">
                <a:solidFill>
                  <a:srgbClr val="7F7F7F"/>
                </a:solidFill>
                <a:latin typeface="Arial" charset="0"/>
                <a:cs typeface="Arial" charset="0"/>
              </a:rPr>
              <a:t> </a:t>
            </a:r>
            <a:r>
              <a:rPr lang="ca-ES" sz="2000" dirty="0" err="1">
                <a:solidFill>
                  <a:srgbClr val="7F7F7F"/>
                </a:solidFill>
                <a:latin typeface="Arial" charset="0"/>
                <a:cs typeface="Arial" charset="0"/>
              </a:rPr>
              <a:t>activity</a:t>
            </a:r>
            <a:r>
              <a:rPr lang="ca-ES" sz="2000" dirty="0">
                <a:solidFill>
                  <a:srgbClr val="7F7F7F"/>
                </a:solidFill>
                <a:latin typeface="Arial" charset="0"/>
                <a:cs typeface="Arial" charset="0"/>
              </a:rPr>
              <a:t>.</a:t>
            </a:r>
          </a:p>
        </p:txBody>
      </p:sp>
      <p:sp>
        <p:nvSpPr>
          <p:cNvPr id="31749" name="Marcador de número de diapositiva 5"/>
          <p:cNvSpPr>
            <a:spLocks noGrp="1" noChangeArrowheads="1"/>
          </p:cNvSpPr>
          <p:nvPr>
            <p:ph type="sldNum" sz="quarter" idx="4294967295"/>
          </p:nvPr>
        </p:nvSpPr>
        <p:spPr bwMode="auto">
          <a:xfrm>
            <a:off x="6875463" y="644842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C0A68CCD-CE25-4662-B667-6EC6A92E8EBA}" type="slidenum">
              <a:rPr lang="ca-ES" smtClean="0">
                <a:solidFill>
                  <a:srgbClr val="000000"/>
                </a:solidFill>
              </a:rPr>
              <a:pPr>
                <a:buSzPct val="100000"/>
              </a:pPr>
              <a:t>19</a:t>
            </a:fld>
            <a:endParaRPr lang="ca-ES" smtClean="0">
              <a:solidFill>
                <a:srgbClr val="000000"/>
              </a:solidFill>
            </a:endParaRPr>
          </a:p>
        </p:txBody>
      </p:sp>
      <p:sp>
        <p:nvSpPr>
          <p:cNvPr id="6" name="Marcador de contenido 8"/>
          <p:cNvSpPr txBox="1">
            <a:spLocks/>
          </p:cNvSpPr>
          <p:nvPr/>
        </p:nvSpPr>
        <p:spPr>
          <a:xfrm>
            <a:off x="251520" y="260648"/>
            <a:ext cx="9001000" cy="504056"/>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smtClean="0">
                <a:solidFill>
                  <a:srgbClr val="000000"/>
                </a:solidFill>
              </a:rPr>
              <a:t>ESTRAT</a:t>
            </a:r>
            <a:r>
              <a:rPr lang="ca-ES" dirty="0">
                <a:solidFill>
                  <a:srgbClr val="000000"/>
                </a:solidFill>
              </a:rPr>
              <a:t>E</a:t>
            </a:r>
            <a:r>
              <a:rPr lang="ca-ES" dirty="0" smtClean="0">
                <a:solidFill>
                  <a:srgbClr val="000000"/>
                </a:solidFill>
              </a:rPr>
              <a:t>GIA DE RESILIENCIA URBANA</a:t>
            </a:r>
            <a:endParaRPr lang="ca-ES" dirty="0">
              <a:solidFill>
                <a:srgbClr val="000000"/>
              </a:solidFill>
            </a:endParaRPr>
          </a:p>
        </p:txBody>
      </p:sp>
    </p:spTree>
    <p:extLst>
      <p:ext uri="{BB962C8B-B14F-4D97-AF65-F5344CB8AC3E}">
        <p14:creationId xmlns:p14="http://schemas.microsoft.com/office/powerpoint/2010/main" val="1281040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O:\QUOTA\RESILIENCIA_URBANA\02_Divulgació\Documentació gràfica pròpia\Fotoplànol BCN\01 planol riscos angl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21" t="193"/>
          <a:stretch/>
        </p:blipFill>
        <p:spPr bwMode="auto">
          <a:xfrm>
            <a:off x="-1" y="0"/>
            <a:ext cx="7291963" cy="6277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O:\QUOTA\RESILIENCIA_URBANA\02_Divulgació\Documentació gràfica pròpia\Fotoplànol BCN\01 planol riscos angl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82" t="32042" r="83927" b="14700"/>
          <a:stretch/>
        </p:blipFill>
        <p:spPr bwMode="auto">
          <a:xfrm>
            <a:off x="6984776" y="5204"/>
            <a:ext cx="2195736" cy="4385178"/>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contenido 8"/>
          <p:cNvSpPr txBox="1">
            <a:spLocks/>
          </p:cNvSpPr>
          <p:nvPr/>
        </p:nvSpPr>
        <p:spPr>
          <a:xfrm>
            <a:off x="107504" y="666679"/>
            <a:ext cx="9001000" cy="1034129"/>
          </a:xfrm>
          <a:prstGeom prst="rect">
            <a:avLst/>
          </a:prstGeom>
        </p:spPr>
        <p:txBody>
          <a:bodyPr wrap="square">
            <a:spAutoFit/>
          </a:bodyPr>
          <a:lstStyle/>
          <a:p>
            <a:pPr fontAlgn="auto">
              <a:spcBef>
                <a:spcPct val="20000"/>
              </a:spcBef>
              <a:spcAft>
                <a:spcPts val="0"/>
              </a:spcAft>
              <a:defRPr/>
            </a:pPr>
            <a:r>
              <a:rPr lang="en-GB" b="1" dirty="0" err="1"/>
              <a:t>a</a:t>
            </a:r>
            <a:r>
              <a:rPr lang="en-GB" b="1" dirty="0" err="1" smtClean="0"/>
              <a:t>lta</a:t>
            </a:r>
            <a:r>
              <a:rPr lang="en-GB" b="1" dirty="0" smtClean="0"/>
              <a:t> </a:t>
            </a:r>
            <a:r>
              <a:rPr lang="en-GB" b="1" dirty="0" err="1" smtClean="0"/>
              <a:t>densidad</a:t>
            </a:r>
            <a:r>
              <a:rPr lang="en-GB" b="1" dirty="0" smtClean="0"/>
              <a:t>(1,6 M </a:t>
            </a:r>
            <a:r>
              <a:rPr lang="en-GB" b="1" dirty="0" err="1" smtClean="0"/>
              <a:t>hab</a:t>
            </a:r>
            <a:r>
              <a:rPr lang="en-GB" b="1" dirty="0" smtClean="0"/>
              <a:t>/101km2 - 16.000hab/Km2) </a:t>
            </a:r>
          </a:p>
          <a:p>
            <a:pPr fontAlgn="auto">
              <a:spcBef>
                <a:spcPct val="20000"/>
              </a:spcBef>
              <a:spcAft>
                <a:spcPts val="0"/>
              </a:spcAft>
              <a:defRPr/>
            </a:pPr>
            <a:r>
              <a:rPr lang="en-GB" b="1" dirty="0" err="1" smtClean="0"/>
              <a:t>realidad</a:t>
            </a:r>
            <a:r>
              <a:rPr lang="en-GB" b="1" dirty="0" smtClean="0"/>
              <a:t> </a:t>
            </a:r>
            <a:r>
              <a:rPr lang="en-GB" b="1" dirty="0" err="1" smtClean="0"/>
              <a:t>metropolitana</a:t>
            </a:r>
            <a:r>
              <a:rPr lang="en-GB" b="1" dirty="0" smtClean="0"/>
              <a:t> (</a:t>
            </a:r>
            <a:r>
              <a:rPr lang="en-GB" b="1" dirty="0" smtClean="0"/>
              <a:t>3,2 </a:t>
            </a:r>
            <a:r>
              <a:rPr lang="en-GB" b="1" dirty="0"/>
              <a:t>M </a:t>
            </a:r>
            <a:r>
              <a:rPr lang="en-GB" b="1" dirty="0" err="1"/>
              <a:t>hab</a:t>
            </a:r>
            <a:r>
              <a:rPr lang="en-GB" b="1" dirty="0"/>
              <a:t>, </a:t>
            </a:r>
            <a:r>
              <a:rPr lang="en-GB" b="1" dirty="0" smtClean="0"/>
              <a:t>36 </a:t>
            </a:r>
            <a:r>
              <a:rPr lang="en-GB" b="1" dirty="0" err="1" smtClean="0"/>
              <a:t>municipios</a:t>
            </a:r>
            <a:r>
              <a:rPr lang="en-GB" b="1" dirty="0" smtClean="0"/>
              <a:t>)</a:t>
            </a:r>
            <a:endParaRPr lang="en-GB" b="1" dirty="0"/>
          </a:p>
          <a:p>
            <a:pPr fontAlgn="auto">
              <a:spcBef>
                <a:spcPct val="20000"/>
              </a:spcBef>
              <a:spcAft>
                <a:spcPts val="0"/>
              </a:spcAft>
              <a:defRPr/>
            </a:pPr>
            <a:r>
              <a:rPr lang="en-GB" b="1" dirty="0" err="1" smtClean="0"/>
              <a:t>competencias</a:t>
            </a:r>
            <a:r>
              <a:rPr lang="en-GB" b="1" dirty="0" smtClean="0"/>
              <a:t> </a:t>
            </a:r>
            <a:r>
              <a:rPr lang="en-GB" b="1" dirty="0" err="1" smtClean="0"/>
              <a:t>distribuidas</a:t>
            </a:r>
            <a:r>
              <a:rPr lang="en-GB" b="1" dirty="0" smtClean="0"/>
              <a:t> </a:t>
            </a:r>
          </a:p>
        </p:txBody>
      </p:sp>
      <p:sp>
        <p:nvSpPr>
          <p:cNvPr id="12" name="Contenidor de text 8"/>
          <p:cNvSpPr>
            <a:spLocks noGrp="1"/>
          </p:cNvSpPr>
          <p:nvPr>
            <p:ph type="body" sz="quarter" idx="16"/>
          </p:nvPr>
        </p:nvSpPr>
        <p:spPr>
          <a:xfrm>
            <a:off x="107504" y="116632"/>
            <a:ext cx="8642350" cy="504056"/>
          </a:xfrm>
        </p:spPr>
        <p:txBody>
          <a:bodyPr/>
          <a:lstStyle/>
          <a:p>
            <a:r>
              <a:rPr lang="ca-ES" dirty="0" smtClean="0"/>
              <a:t>Gestionar la </a:t>
            </a:r>
            <a:r>
              <a:rPr lang="ca-ES" dirty="0" err="1" smtClean="0"/>
              <a:t>complejidad</a:t>
            </a:r>
            <a:r>
              <a:rPr lang="ca-ES" dirty="0" smtClean="0"/>
              <a:t> urbana</a:t>
            </a:r>
            <a:endParaRPr lang="ca-ES" dirty="0"/>
          </a:p>
        </p:txBody>
      </p:sp>
    </p:spTree>
    <p:extLst>
      <p:ext uri="{BB962C8B-B14F-4D97-AF65-F5344CB8AC3E}">
        <p14:creationId xmlns:p14="http://schemas.microsoft.com/office/powerpoint/2010/main" val="34998075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p:cNvSpPr txBox="1">
            <a:spLocks/>
          </p:cNvSpPr>
          <p:nvPr/>
        </p:nvSpPr>
        <p:spPr bwMode="auto">
          <a:xfrm>
            <a:off x="9684568" y="671220"/>
            <a:ext cx="6840760" cy="36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342997" rtl="0" eaLnBrk="1" fontAlgn="base" hangingPunct="1">
              <a:spcBef>
                <a:spcPct val="0"/>
              </a:spcBef>
              <a:spcAft>
                <a:spcPct val="0"/>
              </a:spcAft>
              <a:defRPr sz="3001" b="1" kern="1200">
                <a:solidFill>
                  <a:srgbClr val="6C6D67"/>
                </a:solidFill>
                <a:latin typeface="+mj-lt"/>
                <a:ea typeface="ＭＳ Ｐゴシック" charset="0"/>
                <a:cs typeface="BentonSans Regular"/>
              </a:defRPr>
            </a:lvl1pPr>
            <a:lvl2pPr algn="ctr" defTabSz="342997" rtl="0" eaLnBrk="1" fontAlgn="base" hangingPunct="1">
              <a:spcBef>
                <a:spcPct val="0"/>
              </a:spcBef>
              <a:spcAft>
                <a:spcPct val="0"/>
              </a:spcAft>
              <a:defRPr sz="3301">
                <a:solidFill>
                  <a:schemeClr val="tx1"/>
                </a:solidFill>
                <a:latin typeface="Calibri" charset="0"/>
                <a:ea typeface="ＭＳ Ｐゴシック" charset="0"/>
                <a:cs typeface="ＭＳ Ｐゴシック" charset="0"/>
              </a:defRPr>
            </a:lvl2pPr>
            <a:lvl3pPr algn="ctr" defTabSz="342997" rtl="0" eaLnBrk="1" fontAlgn="base" hangingPunct="1">
              <a:spcBef>
                <a:spcPct val="0"/>
              </a:spcBef>
              <a:spcAft>
                <a:spcPct val="0"/>
              </a:spcAft>
              <a:defRPr sz="3301">
                <a:solidFill>
                  <a:schemeClr val="tx1"/>
                </a:solidFill>
                <a:latin typeface="Calibri" charset="0"/>
                <a:ea typeface="ＭＳ Ｐゴシック" charset="0"/>
                <a:cs typeface="ＭＳ Ｐゴシック" charset="0"/>
              </a:defRPr>
            </a:lvl3pPr>
            <a:lvl4pPr algn="ctr" defTabSz="342997" rtl="0" eaLnBrk="1" fontAlgn="base" hangingPunct="1">
              <a:spcBef>
                <a:spcPct val="0"/>
              </a:spcBef>
              <a:spcAft>
                <a:spcPct val="0"/>
              </a:spcAft>
              <a:defRPr sz="3301">
                <a:solidFill>
                  <a:schemeClr val="tx1"/>
                </a:solidFill>
                <a:latin typeface="Calibri" charset="0"/>
                <a:ea typeface="ＭＳ Ｐゴシック" charset="0"/>
                <a:cs typeface="ＭＳ Ｐゴシック" charset="0"/>
              </a:defRPr>
            </a:lvl4pPr>
            <a:lvl5pPr algn="ctr" defTabSz="342997" rtl="0" eaLnBrk="1" fontAlgn="base" hangingPunct="1">
              <a:spcBef>
                <a:spcPct val="0"/>
              </a:spcBef>
              <a:spcAft>
                <a:spcPct val="0"/>
              </a:spcAft>
              <a:defRPr sz="3301">
                <a:solidFill>
                  <a:schemeClr val="tx1"/>
                </a:solidFill>
                <a:latin typeface="Calibri" charset="0"/>
                <a:ea typeface="ＭＳ Ｐゴシック" charset="0"/>
                <a:cs typeface="ＭＳ Ｐゴシック" charset="0"/>
              </a:defRPr>
            </a:lvl5pPr>
            <a:lvl6pPr marL="342997" algn="ctr" defTabSz="342997" rtl="0" eaLnBrk="1" fontAlgn="base" hangingPunct="1">
              <a:spcBef>
                <a:spcPct val="0"/>
              </a:spcBef>
              <a:spcAft>
                <a:spcPct val="0"/>
              </a:spcAft>
              <a:defRPr sz="3301">
                <a:solidFill>
                  <a:schemeClr val="tx1"/>
                </a:solidFill>
                <a:latin typeface="Calibri" charset="0"/>
                <a:ea typeface="ＭＳ Ｐゴシック" charset="0"/>
                <a:cs typeface="ＭＳ Ｐゴシック" charset="0"/>
              </a:defRPr>
            </a:lvl6pPr>
            <a:lvl7pPr marL="685994" algn="ctr" defTabSz="342997" rtl="0" eaLnBrk="1" fontAlgn="base" hangingPunct="1">
              <a:spcBef>
                <a:spcPct val="0"/>
              </a:spcBef>
              <a:spcAft>
                <a:spcPct val="0"/>
              </a:spcAft>
              <a:defRPr sz="3301">
                <a:solidFill>
                  <a:schemeClr val="tx1"/>
                </a:solidFill>
                <a:latin typeface="Calibri" charset="0"/>
                <a:ea typeface="ＭＳ Ｐゴシック" charset="0"/>
                <a:cs typeface="ＭＳ Ｐゴシック" charset="0"/>
              </a:defRPr>
            </a:lvl7pPr>
            <a:lvl8pPr marL="1028991" algn="ctr" defTabSz="342997" rtl="0" eaLnBrk="1" fontAlgn="base" hangingPunct="1">
              <a:spcBef>
                <a:spcPct val="0"/>
              </a:spcBef>
              <a:spcAft>
                <a:spcPct val="0"/>
              </a:spcAft>
              <a:defRPr sz="3301">
                <a:solidFill>
                  <a:schemeClr val="tx1"/>
                </a:solidFill>
                <a:latin typeface="Calibri" charset="0"/>
                <a:ea typeface="ＭＳ Ｐゴシック" charset="0"/>
                <a:cs typeface="ＭＳ Ｐゴシック" charset="0"/>
              </a:defRPr>
            </a:lvl8pPr>
            <a:lvl9pPr marL="1371989" algn="ctr" defTabSz="342997" rtl="0" eaLnBrk="1" fontAlgn="base" hangingPunct="1">
              <a:spcBef>
                <a:spcPct val="0"/>
              </a:spcBef>
              <a:spcAft>
                <a:spcPct val="0"/>
              </a:spcAft>
              <a:defRPr sz="3301">
                <a:solidFill>
                  <a:schemeClr val="tx1"/>
                </a:solidFill>
                <a:latin typeface="Calibri" charset="0"/>
                <a:ea typeface="ＭＳ Ｐゴシック" charset="0"/>
                <a:cs typeface="ＭＳ Ｐゴシック" charset="0"/>
              </a:defRPr>
            </a:lvl9pPr>
          </a:lstStyle>
          <a:p>
            <a:pPr algn="r"/>
            <a:endParaRPr lang="en-US" sz="3200" dirty="0">
              <a:solidFill>
                <a:srgbClr val="445B6C"/>
              </a:solidFill>
            </a:endParaRPr>
          </a:p>
        </p:txBody>
      </p:sp>
      <p:sp>
        <p:nvSpPr>
          <p:cNvPr id="16" name="QuadreDeText 12"/>
          <p:cNvSpPr txBox="1">
            <a:spLocks noChangeArrowheads="1"/>
          </p:cNvSpPr>
          <p:nvPr/>
        </p:nvSpPr>
        <p:spPr bwMode="auto">
          <a:xfrm>
            <a:off x="254224" y="714375"/>
            <a:ext cx="8422232"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ts val="2400"/>
              </a:lnSpc>
            </a:pPr>
            <a:r>
              <a:rPr lang="en-GB" sz="2400" b="1" cap="all" dirty="0" smtClean="0">
                <a:latin typeface="Arial" pitchFamily="34" charset="0"/>
                <a:cs typeface="Arial" pitchFamily="34" charset="0"/>
              </a:rPr>
              <a:t>CO</a:t>
            </a:r>
            <a:r>
              <a:rPr lang="en-GB" sz="2400" b="1" cap="all" dirty="0">
                <a:latin typeface="Arial" pitchFamily="34" charset="0"/>
                <a:cs typeface="Arial" pitchFamily="34" charset="0"/>
              </a:rPr>
              <a:t>-PRODUCTION PROCESS</a:t>
            </a:r>
          </a:p>
        </p:txBody>
      </p:sp>
      <p:pic>
        <p:nvPicPr>
          <p:cNvPr id="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30" t="19045" r="40461" b="27140"/>
          <a:stretch/>
        </p:blipFill>
        <p:spPr bwMode="auto">
          <a:xfrm>
            <a:off x="35496" y="1124744"/>
            <a:ext cx="8712968" cy="501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n 9"/>
          <p:cNvPicPr>
            <a:picLocks noChangeAspect="1"/>
          </p:cNvPicPr>
          <p:nvPr/>
        </p:nvPicPr>
        <p:blipFill rotWithShape="1">
          <a:blip r:embed="rId4"/>
          <a:srcRect l="62563"/>
          <a:stretch/>
        </p:blipFill>
        <p:spPr>
          <a:xfrm>
            <a:off x="8172401" y="188118"/>
            <a:ext cx="801985" cy="668367"/>
          </a:xfrm>
          <a:prstGeom prst="rect">
            <a:avLst/>
          </a:prstGeom>
        </p:spPr>
      </p:pic>
      <p:sp>
        <p:nvSpPr>
          <p:cNvPr id="11" name="Marcador de contenido 8"/>
          <p:cNvSpPr txBox="1">
            <a:spLocks/>
          </p:cNvSpPr>
          <p:nvPr/>
        </p:nvSpPr>
        <p:spPr>
          <a:xfrm>
            <a:off x="251520" y="260648"/>
            <a:ext cx="9001000" cy="504056"/>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smtClean="0">
                <a:solidFill>
                  <a:srgbClr val="000000"/>
                </a:solidFill>
              </a:rPr>
              <a:t>ESTRAT</a:t>
            </a:r>
            <a:r>
              <a:rPr lang="ca-ES" dirty="0">
                <a:solidFill>
                  <a:srgbClr val="000000"/>
                </a:solidFill>
              </a:rPr>
              <a:t>E</a:t>
            </a:r>
            <a:r>
              <a:rPr lang="ca-ES" dirty="0" smtClean="0">
                <a:solidFill>
                  <a:srgbClr val="000000"/>
                </a:solidFill>
              </a:rPr>
              <a:t>GIA DE RESILIENCIA URBANA</a:t>
            </a:r>
            <a:endParaRPr lang="ca-ES" dirty="0">
              <a:solidFill>
                <a:srgbClr val="000000"/>
              </a:solidFill>
            </a:endParaRPr>
          </a:p>
        </p:txBody>
      </p:sp>
    </p:spTree>
    <p:extLst>
      <p:ext uri="{BB962C8B-B14F-4D97-AF65-F5344CB8AC3E}">
        <p14:creationId xmlns:p14="http://schemas.microsoft.com/office/powerpoint/2010/main" val="3984566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QuadreDeText 12"/>
          <p:cNvSpPr txBox="1">
            <a:spLocks noChangeArrowheads="1"/>
          </p:cNvSpPr>
          <p:nvPr/>
        </p:nvSpPr>
        <p:spPr bwMode="auto">
          <a:xfrm>
            <a:off x="2860520" y="1280815"/>
            <a:ext cx="7962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ts val="2400"/>
              </a:lnSpc>
              <a:buSzPct val="100000"/>
            </a:pPr>
            <a:r>
              <a:rPr lang="ca-ES" sz="2000" b="1" dirty="0" err="1">
                <a:solidFill>
                  <a:srgbClr val="000000"/>
                </a:solidFill>
                <a:latin typeface="Arial" charset="0"/>
                <a:cs typeface="Arial" charset="0"/>
              </a:rPr>
              <a:t>External</a:t>
            </a:r>
            <a:r>
              <a:rPr lang="ca-ES" sz="2000" b="1" dirty="0">
                <a:solidFill>
                  <a:srgbClr val="000000"/>
                </a:solidFill>
                <a:latin typeface="Arial" charset="0"/>
                <a:cs typeface="Arial" charset="0"/>
              </a:rPr>
              <a:t> </a:t>
            </a:r>
            <a:r>
              <a:rPr lang="ca-ES" sz="2000" b="1" dirty="0" err="1">
                <a:solidFill>
                  <a:srgbClr val="000000"/>
                </a:solidFill>
                <a:latin typeface="Arial" charset="0"/>
                <a:cs typeface="Arial" charset="0"/>
              </a:rPr>
              <a:t>participation</a:t>
            </a:r>
            <a:r>
              <a:rPr lang="ca-ES" sz="2000" b="1" dirty="0">
                <a:solidFill>
                  <a:srgbClr val="000000"/>
                </a:solidFill>
                <a:latin typeface="Arial" charset="0"/>
                <a:cs typeface="Arial" charset="0"/>
              </a:rPr>
              <a:t> </a:t>
            </a:r>
            <a:r>
              <a:rPr lang="ca-ES" sz="2000" b="1" dirty="0" err="1">
                <a:solidFill>
                  <a:srgbClr val="000000"/>
                </a:solidFill>
                <a:latin typeface="Arial" charset="0"/>
                <a:cs typeface="Arial" charset="0"/>
              </a:rPr>
              <a:t>process</a:t>
            </a:r>
            <a:endParaRPr lang="ca-ES" sz="2000" b="1" dirty="0">
              <a:solidFill>
                <a:srgbClr val="000000"/>
              </a:solidFill>
              <a:latin typeface="Arial" charset="0"/>
              <a:cs typeface="Arial" charset="0"/>
            </a:endParaRPr>
          </a:p>
          <a:p>
            <a:pPr eaLnBrk="1" hangingPunct="1">
              <a:lnSpc>
                <a:spcPts val="2400"/>
              </a:lnSpc>
              <a:buSzPct val="100000"/>
            </a:pPr>
            <a:r>
              <a:rPr lang="ca-ES" sz="2000" b="1" dirty="0">
                <a:solidFill>
                  <a:srgbClr val="00B1B2"/>
                </a:solidFill>
                <a:latin typeface="Arial" charset="0"/>
                <a:cs typeface="Arial" charset="0"/>
              </a:rPr>
              <a:t>CO-PRODUCTION CLIMATE PLAN</a:t>
            </a:r>
          </a:p>
        </p:txBody>
      </p:sp>
      <p:graphicFrame>
        <p:nvGraphicFramePr>
          <p:cNvPr id="11" name="Tabla 17">
            <a:extLst>
              <a:ext uri="{FF2B5EF4-FFF2-40B4-BE49-F238E27FC236}"/>
            </a:extLst>
          </p:cNvPr>
          <p:cNvGraphicFramePr>
            <a:graphicFrameLocks noGrp="1"/>
          </p:cNvGraphicFramePr>
          <p:nvPr/>
        </p:nvGraphicFramePr>
        <p:xfrm>
          <a:off x="2860520" y="2381755"/>
          <a:ext cx="6216226" cy="2540000"/>
        </p:xfrm>
        <a:graphic>
          <a:graphicData uri="http://schemas.openxmlformats.org/drawingml/2006/table">
            <a:tbl>
              <a:tblPr firstRow="1" bandRow="1">
                <a:tableStyleId>{72833802-FEF1-4C79-8D5D-14CF1EAF98D9}</a:tableStyleId>
              </a:tblPr>
              <a:tblGrid>
                <a:gridCol w="6216226">
                  <a:extLst>
                    <a:ext uri="{9D8B030D-6E8A-4147-A177-3AD203B41FA5}"/>
                  </a:extLst>
                </a:gridCol>
              </a:tblGrid>
              <a:tr h="370840">
                <a:tc>
                  <a:txBody>
                    <a:bodyPr/>
                    <a:lstStyle/>
                    <a:p>
                      <a:pPr algn="ctr"/>
                      <a:r>
                        <a:rPr lang="ca-ES" sz="1800" dirty="0" smtClean="0">
                          <a:latin typeface="Arial" panose="020B0604020202020204" pitchFamily="34" charset="0"/>
                          <a:cs typeface="Arial" panose="020B0604020202020204" pitchFamily="34" charset="0"/>
                        </a:rPr>
                        <a:t>“</a:t>
                      </a:r>
                      <a:r>
                        <a:rPr lang="ca-ES" sz="1800" dirty="0" err="1" smtClean="0">
                          <a:latin typeface="Arial" panose="020B0604020202020204" pitchFamily="34" charset="0"/>
                          <a:cs typeface="Arial" panose="020B0604020202020204" pitchFamily="34" charset="0"/>
                        </a:rPr>
                        <a:t>Barcelona’s</a:t>
                      </a:r>
                      <a:r>
                        <a:rPr lang="ca-ES" sz="1800" dirty="0" smtClean="0">
                          <a:latin typeface="Arial" panose="020B0604020202020204" pitchFamily="34" charset="0"/>
                          <a:cs typeface="Arial" panose="020B0604020202020204" pitchFamily="34" charset="0"/>
                        </a:rPr>
                        <a:t> Decidim” </a:t>
                      </a:r>
                      <a:r>
                        <a:rPr lang="ca-ES" sz="1800" dirty="0" err="1" smtClean="0">
                          <a:latin typeface="Arial" panose="020B0604020202020204" pitchFamily="34" charset="0"/>
                          <a:cs typeface="Arial" panose="020B0604020202020204" pitchFamily="34" charset="0"/>
                        </a:rPr>
                        <a:t>Platform</a:t>
                      </a:r>
                      <a:endParaRPr lang="ca-ES" sz="1800" dirty="0">
                        <a:latin typeface="Arial" panose="020B0604020202020204" pitchFamily="34" charset="0"/>
                        <a:cs typeface="Arial" panose="020B0604020202020204" pitchFamily="34" charset="0"/>
                      </a:endParaRPr>
                    </a:p>
                  </a:txBody>
                  <a:tcP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B1B2"/>
                    </a:solidFill>
                  </a:tcPr>
                </a:tc>
                <a:extLst>
                  <a:ext uri="{0D108BD9-81ED-4DB2-BD59-A6C34878D82A}"/>
                </a:extLst>
              </a:tr>
              <a:tr h="1798320">
                <a:tc>
                  <a:txBody>
                    <a:bodyPr/>
                    <a:lstStyle/>
                    <a:p>
                      <a:pPr marL="1790700" indent="-171450" algn="ctr"/>
                      <a:r>
                        <a:rPr lang="en-US" sz="1600" dirty="0" smtClean="0">
                          <a:solidFill>
                            <a:srgbClr val="00B1B2"/>
                          </a:solidFill>
                          <a:latin typeface="Arial" panose="020B0604020202020204" pitchFamily="34" charset="0"/>
                          <a:cs typeface="Arial" panose="020B0604020202020204" pitchFamily="34" charset="0"/>
                        </a:rPr>
                        <a:t>Space of participation open to all citizens</a:t>
                      </a:r>
                    </a:p>
                    <a:p>
                      <a:pPr marL="2419350" lvl="4" indent="-180975" algn="l">
                        <a:buFont typeface="Arial" pitchFamily="34" charset="0"/>
                        <a:buChar char="•"/>
                      </a:pPr>
                      <a:r>
                        <a:rPr lang="en-US" sz="1600" dirty="0" smtClean="0">
                          <a:solidFill>
                            <a:srgbClr val="00B1B2"/>
                          </a:solidFill>
                          <a:latin typeface="Arial" panose="020B0604020202020204" pitchFamily="34" charset="0"/>
                          <a:cs typeface="Arial" panose="020B0604020202020204" pitchFamily="34" charset="0"/>
                        </a:rPr>
                        <a:t>Instructions for making contributions</a:t>
                      </a:r>
                    </a:p>
                    <a:p>
                      <a:pPr marL="2419350" lvl="4" indent="-180975" algn="l">
                        <a:buFont typeface="Arial" pitchFamily="34" charset="0"/>
                        <a:buChar char="•"/>
                      </a:pPr>
                      <a:r>
                        <a:rPr lang="en-US" sz="1600" dirty="0" smtClean="0">
                          <a:solidFill>
                            <a:srgbClr val="00B1B2"/>
                          </a:solidFill>
                          <a:latin typeface="Arial" panose="020B0604020202020204" pitchFamily="34" charset="0"/>
                          <a:cs typeface="Arial" panose="020B0604020202020204" pitchFamily="34" charset="0"/>
                        </a:rPr>
                        <a:t>Videos</a:t>
                      </a:r>
                    </a:p>
                    <a:p>
                      <a:pPr marL="2419350" lvl="4" indent="-180975" algn="l">
                        <a:buFont typeface="Arial" pitchFamily="34" charset="0"/>
                        <a:buChar char="•"/>
                      </a:pPr>
                      <a:r>
                        <a:rPr lang="en-US" sz="1600" dirty="0" smtClean="0">
                          <a:solidFill>
                            <a:srgbClr val="00B1B2"/>
                          </a:solidFill>
                          <a:latin typeface="Arial" panose="020B0604020202020204" pitchFamily="34" charset="0"/>
                          <a:cs typeface="Arial" panose="020B0604020202020204" pitchFamily="34" charset="0"/>
                        </a:rPr>
                        <a:t>Information for face-to-face meetings</a:t>
                      </a:r>
                    </a:p>
                    <a:p>
                      <a:pPr marL="2419350" lvl="4" indent="-180975" algn="l">
                        <a:buFont typeface="Arial" pitchFamily="34" charset="0"/>
                        <a:buChar char="•"/>
                      </a:pPr>
                      <a:r>
                        <a:rPr lang="en-US" sz="1600" dirty="0" smtClean="0">
                          <a:solidFill>
                            <a:srgbClr val="00B1B2"/>
                          </a:solidFill>
                          <a:latin typeface="Arial" panose="020B0604020202020204" pitchFamily="34" charset="0"/>
                          <a:cs typeface="Arial" panose="020B0604020202020204" pitchFamily="34" charset="0"/>
                        </a:rPr>
                        <a:t>Space to make proposals</a:t>
                      </a:r>
                    </a:p>
                    <a:p>
                      <a:pPr marL="2419350" lvl="4" indent="-180975" algn="l">
                        <a:buFont typeface="Arial" pitchFamily="34" charset="0"/>
                        <a:buChar char="•"/>
                      </a:pPr>
                      <a:r>
                        <a:rPr lang="en-US" sz="1600" dirty="0" smtClean="0">
                          <a:solidFill>
                            <a:srgbClr val="00B1B2"/>
                          </a:solidFill>
                          <a:latin typeface="Arial" panose="020B0604020202020204" pitchFamily="34" charset="0"/>
                          <a:cs typeface="Arial" panose="020B0604020202020204" pitchFamily="34" charset="0"/>
                        </a:rPr>
                        <a:t>Support documentation</a:t>
                      </a:r>
                    </a:p>
                    <a:p>
                      <a:pPr marL="2419350" lvl="4" indent="-180975" algn="l">
                        <a:buFont typeface="Arial" pitchFamily="34" charset="0"/>
                        <a:buChar char="•"/>
                      </a:pPr>
                      <a:r>
                        <a:rPr lang="en-US" sz="1600" b="1" dirty="0" smtClean="0">
                          <a:solidFill>
                            <a:srgbClr val="00B1B2"/>
                          </a:solidFill>
                          <a:latin typeface="Arial" panose="020B0604020202020204" pitchFamily="34" charset="0"/>
                          <a:cs typeface="Arial" panose="020B0604020202020204" pitchFamily="34" charset="0"/>
                        </a:rPr>
                        <a:t>&gt; 100 PROPOSALS RECEIVED</a:t>
                      </a:r>
                      <a:endParaRPr lang="ca-ES" sz="1600" b="1" dirty="0">
                        <a:solidFill>
                          <a:srgbClr val="00B1B2"/>
                        </a:solidFill>
                        <a:latin typeface="Arial" panose="020B0604020202020204" pitchFamily="34" charset="0"/>
                        <a:cs typeface="Arial" panose="020B0604020202020204" pitchFamily="34" charset="0"/>
                      </a:endParaRPr>
                    </a:p>
                  </a:txBody>
                  <a:tcP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extLst>
              </a:tr>
              <a:tr h="370840">
                <a:tc>
                  <a:txBody>
                    <a:bodyPr/>
                    <a:lstStyle/>
                    <a:p>
                      <a:pPr marL="2571750" lvl="5" indent="-285750" algn="l">
                        <a:buFontTx/>
                        <a:buChar char="-"/>
                      </a:pPr>
                      <a:endParaRPr lang="ca-ES" sz="1800" b="1" dirty="0">
                        <a:solidFill>
                          <a:srgbClr val="00B1B2"/>
                        </a:solidFill>
                        <a:latin typeface="Arial" panose="020B0604020202020204" pitchFamily="34" charset="0"/>
                        <a:cs typeface="Arial" panose="020B0604020202020204" pitchFamily="34" charset="0"/>
                      </a:endParaRPr>
                    </a:p>
                  </a:txBody>
                  <a:tcP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bl>
          </a:graphicData>
        </a:graphic>
      </p:graphicFrame>
      <p:sp>
        <p:nvSpPr>
          <p:cNvPr id="37892" name="Rectangle 1"/>
          <p:cNvSpPr>
            <a:spLocks noChangeArrowheads="1"/>
          </p:cNvSpPr>
          <p:nvPr/>
        </p:nvSpPr>
        <p:spPr bwMode="auto">
          <a:xfrm>
            <a:off x="3563940" y="5195889"/>
            <a:ext cx="3887787"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pPr>
            <a:r>
              <a:rPr lang="en-GB">
                <a:solidFill>
                  <a:srgbClr val="000000"/>
                </a:solidFill>
                <a:latin typeface="Arial" charset="0"/>
                <a:cs typeface="Arial" charset="0"/>
              </a:rPr>
              <a:t>+ 2 Monitoring committee meetings (METAPARTICIPATION)</a:t>
            </a:r>
          </a:p>
        </p:txBody>
      </p:sp>
      <p:graphicFrame>
        <p:nvGraphicFramePr>
          <p:cNvPr id="15" name="Diagrama 14"/>
          <p:cNvGraphicFramePr/>
          <p:nvPr>
            <p:extLst>
              <p:ext uri="{D42A27DB-BD31-4B8C-83A1-F6EECF244321}">
                <p14:modId xmlns:p14="http://schemas.microsoft.com/office/powerpoint/2010/main" val="1505679212"/>
              </p:ext>
            </p:extLst>
          </p:nvPr>
        </p:nvGraphicFramePr>
        <p:xfrm>
          <a:off x="209228" y="1268760"/>
          <a:ext cx="2574327"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7895" name="Imagen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115" y="3684589"/>
            <a:ext cx="178117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896" name="Rectángulo 11"/>
          <p:cNvSpPr>
            <a:spLocks noChangeArrowheads="1"/>
          </p:cNvSpPr>
          <p:nvPr/>
        </p:nvSpPr>
        <p:spPr bwMode="auto">
          <a:xfrm rot="-5400000">
            <a:off x="-1463" y="985813"/>
            <a:ext cx="10080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pPr>
            <a:r>
              <a:rPr lang="en-GB" sz="1200" dirty="0">
                <a:solidFill>
                  <a:srgbClr val="000000"/>
                </a:solidFill>
                <a:latin typeface="Arial" charset="0"/>
                <a:cs typeface="Arial" charset="0"/>
              </a:rPr>
              <a:t>July </a:t>
            </a:r>
          </a:p>
        </p:txBody>
      </p:sp>
      <p:sp>
        <p:nvSpPr>
          <p:cNvPr id="37897" name="Rectángulo 13"/>
          <p:cNvSpPr>
            <a:spLocks noChangeArrowheads="1"/>
          </p:cNvSpPr>
          <p:nvPr/>
        </p:nvSpPr>
        <p:spPr bwMode="auto">
          <a:xfrm rot="-5400000">
            <a:off x="-93538" y="2982019"/>
            <a:ext cx="1008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pPr>
            <a:r>
              <a:rPr lang="en-GB" sz="1200" dirty="0">
                <a:solidFill>
                  <a:srgbClr val="000000"/>
                </a:solidFill>
                <a:latin typeface="Arial" charset="0"/>
                <a:cs typeface="Arial" charset="0"/>
              </a:rPr>
              <a:t>July-September </a:t>
            </a:r>
          </a:p>
        </p:txBody>
      </p:sp>
      <p:sp>
        <p:nvSpPr>
          <p:cNvPr id="37898" name="Rectángulo 14"/>
          <p:cNvSpPr>
            <a:spLocks noChangeArrowheads="1"/>
          </p:cNvSpPr>
          <p:nvPr/>
        </p:nvSpPr>
        <p:spPr bwMode="auto">
          <a:xfrm rot="-5400000">
            <a:off x="-1463" y="4298181"/>
            <a:ext cx="10080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pPr>
            <a:r>
              <a:rPr lang="en-GB" sz="1200" dirty="0">
                <a:solidFill>
                  <a:srgbClr val="000000"/>
                </a:solidFill>
                <a:latin typeface="Arial" charset="0"/>
                <a:cs typeface="Arial" charset="0"/>
              </a:rPr>
              <a:t>October</a:t>
            </a:r>
          </a:p>
        </p:txBody>
      </p:sp>
      <p:sp>
        <p:nvSpPr>
          <p:cNvPr id="37899" name="Rectángulo 16"/>
          <p:cNvSpPr>
            <a:spLocks noChangeArrowheads="1"/>
          </p:cNvSpPr>
          <p:nvPr/>
        </p:nvSpPr>
        <p:spPr bwMode="auto">
          <a:xfrm rot="-5400000">
            <a:off x="-1463" y="5810398"/>
            <a:ext cx="10080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pPr>
            <a:r>
              <a:rPr lang="en-GB" sz="1200" dirty="0">
                <a:solidFill>
                  <a:srgbClr val="000000"/>
                </a:solidFill>
                <a:latin typeface="Arial" charset="0"/>
                <a:cs typeface="Arial" charset="0"/>
              </a:rPr>
              <a:t>January</a:t>
            </a:r>
          </a:p>
        </p:txBody>
      </p:sp>
      <p:sp>
        <p:nvSpPr>
          <p:cNvPr id="14" name="QuadreDeText 12"/>
          <p:cNvSpPr txBox="1">
            <a:spLocks noChangeArrowheads="1"/>
          </p:cNvSpPr>
          <p:nvPr/>
        </p:nvSpPr>
        <p:spPr bwMode="auto">
          <a:xfrm>
            <a:off x="254224" y="714375"/>
            <a:ext cx="8422232"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ts val="2400"/>
              </a:lnSpc>
            </a:pPr>
            <a:r>
              <a:rPr lang="en-GB" sz="2400" b="1" cap="all" dirty="0" smtClean="0">
                <a:latin typeface="Arial" pitchFamily="34" charset="0"/>
                <a:cs typeface="Arial" pitchFamily="34" charset="0"/>
              </a:rPr>
              <a:t>CO</a:t>
            </a:r>
            <a:r>
              <a:rPr lang="en-GB" sz="2400" b="1" cap="all" dirty="0">
                <a:latin typeface="Arial" pitchFamily="34" charset="0"/>
                <a:cs typeface="Arial" pitchFamily="34" charset="0"/>
              </a:rPr>
              <a:t>-PRODUCTION PROCESS</a:t>
            </a:r>
          </a:p>
        </p:txBody>
      </p:sp>
      <p:sp>
        <p:nvSpPr>
          <p:cNvPr id="16" name="Marcador de contenido 8"/>
          <p:cNvSpPr txBox="1">
            <a:spLocks/>
          </p:cNvSpPr>
          <p:nvPr/>
        </p:nvSpPr>
        <p:spPr>
          <a:xfrm>
            <a:off x="251520" y="260648"/>
            <a:ext cx="9001000" cy="504056"/>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smtClean="0">
                <a:solidFill>
                  <a:srgbClr val="000000"/>
                </a:solidFill>
              </a:rPr>
              <a:t>ESTRAT</a:t>
            </a:r>
            <a:r>
              <a:rPr lang="ca-ES" dirty="0">
                <a:solidFill>
                  <a:srgbClr val="000000"/>
                </a:solidFill>
              </a:rPr>
              <a:t>E</a:t>
            </a:r>
            <a:r>
              <a:rPr lang="ca-ES" dirty="0" smtClean="0">
                <a:solidFill>
                  <a:srgbClr val="000000"/>
                </a:solidFill>
              </a:rPr>
              <a:t>GIA DE RESILIENCIA URBANA</a:t>
            </a:r>
            <a:endParaRPr lang="ca-ES" dirty="0">
              <a:solidFill>
                <a:srgbClr val="000000"/>
              </a:solidFill>
            </a:endParaRPr>
          </a:p>
        </p:txBody>
      </p:sp>
    </p:spTree>
    <p:extLst>
      <p:ext uri="{BB962C8B-B14F-4D97-AF65-F5344CB8AC3E}">
        <p14:creationId xmlns:p14="http://schemas.microsoft.com/office/powerpoint/2010/main" val="13534244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 y="44446"/>
            <a:ext cx="184731" cy="36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s-ES"/>
          </a:p>
        </p:txBody>
      </p:sp>
      <p:pic>
        <p:nvPicPr>
          <p:cNvPr id="38917" name="Imat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440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arcador de contenido 8"/>
          <p:cNvSpPr txBox="1">
            <a:spLocks/>
          </p:cNvSpPr>
          <p:nvPr/>
        </p:nvSpPr>
        <p:spPr>
          <a:xfrm>
            <a:off x="251520" y="260648"/>
            <a:ext cx="9001000" cy="504056"/>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smtClean="0">
                <a:solidFill>
                  <a:srgbClr val="000000"/>
                </a:solidFill>
              </a:rPr>
              <a:t>ESTRAT</a:t>
            </a:r>
            <a:r>
              <a:rPr lang="ca-ES" dirty="0">
                <a:solidFill>
                  <a:srgbClr val="000000"/>
                </a:solidFill>
              </a:rPr>
              <a:t>E</a:t>
            </a:r>
            <a:r>
              <a:rPr lang="ca-ES" dirty="0" smtClean="0">
                <a:solidFill>
                  <a:srgbClr val="000000"/>
                </a:solidFill>
              </a:rPr>
              <a:t>GIA DE RESILIENCIA URBANA</a:t>
            </a:r>
            <a:endParaRPr lang="ca-ES" dirty="0">
              <a:solidFill>
                <a:srgbClr val="000000"/>
              </a:solidFill>
            </a:endParaRPr>
          </a:p>
        </p:txBody>
      </p:sp>
      <p:sp>
        <p:nvSpPr>
          <p:cNvPr id="8" name="QuadreDeText 12"/>
          <p:cNvSpPr txBox="1">
            <a:spLocks noChangeArrowheads="1"/>
          </p:cNvSpPr>
          <p:nvPr/>
        </p:nvSpPr>
        <p:spPr bwMode="auto">
          <a:xfrm>
            <a:off x="254224" y="714375"/>
            <a:ext cx="8422232"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ts val="2400"/>
              </a:lnSpc>
              <a:buSzPct val="100000"/>
            </a:pPr>
            <a:r>
              <a:rPr lang="ca-ES" sz="2400" b="1" dirty="0">
                <a:solidFill>
                  <a:srgbClr val="000000"/>
                </a:solidFill>
                <a:latin typeface="Arial" charset="0"/>
                <a:cs typeface="Arial" charset="0"/>
              </a:rPr>
              <a:t>PROPOSED LINES OF ACTION </a:t>
            </a:r>
          </a:p>
        </p:txBody>
      </p:sp>
    </p:spTree>
    <p:extLst>
      <p:ext uri="{BB962C8B-B14F-4D97-AF65-F5344CB8AC3E}">
        <p14:creationId xmlns:p14="http://schemas.microsoft.com/office/powerpoint/2010/main" val="163243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QuadreDeText 12"/>
          <p:cNvSpPr txBox="1">
            <a:spLocks noChangeArrowheads="1"/>
          </p:cNvSpPr>
          <p:nvPr/>
        </p:nvSpPr>
        <p:spPr bwMode="auto">
          <a:xfrm>
            <a:off x="334963" y="261938"/>
            <a:ext cx="7962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fontAlgn="base">
              <a:lnSpc>
                <a:spcPts val="2400"/>
              </a:lnSpc>
              <a:spcBef>
                <a:spcPct val="0"/>
              </a:spcBef>
              <a:spcAft>
                <a:spcPct val="0"/>
              </a:spcAft>
              <a:buSzPct val="100000"/>
            </a:pPr>
            <a:r>
              <a:rPr lang="ca-ES" sz="2000" b="1" smtClean="0">
                <a:solidFill>
                  <a:srgbClr val="000000"/>
                </a:solidFill>
                <a:latin typeface="Arial" charset="0"/>
                <a:cs typeface="Arial" charset="0"/>
              </a:rPr>
              <a:t>Proposed lines of action </a:t>
            </a:r>
          </a:p>
          <a:p>
            <a:pPr fontAlgn="base">
              <a:lnSpc>
                <a:spcPts val="2400"/>
              </a:lnSpc>
              <a:spcBef>
                <a:spcPct val="0"/>
              </a:spcBef>
              <a:spcAft>
                <a:spcPct val="0"/>
              </a:spcAft>
              <a:buSzPct val="100000"/>
            </a:pPr>
            <a:r>
              <a:rPr lang="ca-ES" sz="2000" b="1" smtClean="0">
                <a:solidFill>
                  <a:srgbClr val="00B1B2"/>
                </a:solidFill>
                <a:latin typeface="Arial" charset="0"/>
                <a:cs typeface="Arial" charset="0"/>
              </a:rPr>
              <a:t>STRUCTURE</a:t>
            </a:r>
          </a:p>
        </p:txBody>
      </p:sp>
      <p:sp>
        <p:nvSpPr>
          <p:cNvPr id="39939" name="Rectangle 7"/>
          <p:cNvSpPr>
            <a:spLocks noChangeArrowheads="1"/>
          </p:cNvSpPr>
          <p:nvPr/>
        </p:nvSpPr>
        <p:spPr bwMode="auto">
          <a:xfrm>
            <a:off x="195263" y="2544763"/>
            <a:ext cx="4310062"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fontAlgn="base">
              <a:spcBef>
                <a:spcPct val="0"/>
              </a:spcBef>
              <a:spcAft>
                <a:spcPct val="0"/>
              </a:spcAft>
              <a:buFont typeface="Wingdings" pitchFamily="2" charset="2"/>
              <a:buChar char="§"/>
            </a:pPr>
            <a:r>
              <a:rPr lang="ca-ES" b="1" smtClean="0">
                <a:solidFill>
                  <a:srgbClr val="7F7F7F"/>
                </a:solidFill>
                <a:latin typeface="Arial" charset="0"/>
                <a:cs typeface="Arial" charset="0"/>
              </a:rPr>
              <a:t>Justification and benefits</a:t>
            </a:r>
          </a:p>
          <a:p>
            <a:pPr marL="285750" indent="-285750" fontAlgn="base">
              <a:spcBef>
                <a:spcPct val="0"/>
              </a:spcBef>
              <a:spcAft>
                <a:spcPct val="0"/>
              </a:spcAft>
              <a:buFont typeface="Wingdings" pitchFamily="2" charset="2"/>
              <a:buChar char="§"/>
            </a:pPr>
            <a:r>
              <a:rPr lang="ca-ES" b="1" smtClean="0">
                <a:solidFill>
                  <a:srgbClr val="7F7F7F"/>
                </a:solidFill>
                <a:latin typeface="Arial" charset="0"/>
                <a:cs typeface="Arial" charset="0"/>
              </a:rPr>
              <a:t>Description</a:t>
            </a:r>
          </a:p>
          <a:p>
            <a:pPr marL="742950" lvl="1" indent="-285750" fontAlgn="base">
              <a:spcBef>
                <a:spcPct val="0"/>
              </a:spcBef>
              <a:spcAft>
                <a:spcPct val="0"/>
              </a:spcAft>
              <a:buFont typeface="Arial" charset="0"/>
              <a:buChar char="•"/>
            </a:pPr>
            <a:r>
              <a:rPr lang="ca-ES" smtClean="0">
                <a:solidFill>
                  <a:srgbClr val="7F7F7F"/>
                </a:solidFill>
                <a:latin typeface="Arial" charset="0"/>
                <a:cs typeface="Arial" charset="0"/>
              </a:rPr>
              <a:t>Existing plans and measures </a:t>
            </a:r>
          </a:p>
          <a:p>
            <a:pPr marL="742950" lvl="1" indent="-285750" fontAlgn="base">
              <a:spcBef>
                <a:spcPct val="0"/>
              </a:spcBef>
              <a:spcAft>
                <a:spcPct val="0"/>
              </a:spcAft>
              <a:buFont typeface="Arial" charset="0"/>
              <a:buChar char="•"/>
            </a:pPr>
            <a:r>
              <a:rPr lang="ca-ES" smtClean="0">
                <a:solidFill>
                  <a:srgbClr val="7F7F7F"/>
                </a:solidFill>
                <a:latin typeface="Arial" charset="0"/>
                <a:cs typeface="Arial" charset="0"/>
              </a:rPr>
              <a:t>New short-term measures</a:t>
            </a:r>
          </a:p>
          <a:p>
            <a:pPr marL="742950" lvl="1" indent="-285750" fontAlgn="base">
              <a:spcBef>
                <a:spcPct val="0"/>
              </a:spcBef>
              <a:spcAft>
                <a:spcPct val="0"/>
              </a:spcAft>
              <a:buFont typeface="Arial" charset="0"/>
              <a:buChar char="•"/>
            </a:pPr>
            <a:r>
              <a:rPr lang="ca-ES" smtClean="0">
                <a:solidFill>
                  <a:srgbClr val="7F7F7F"/>
                </a:solidFill>
                <a:latin typeface="Arial" charset="0"/>
                <a:cs typeface="Arial" charset="0"/>
              </a:rPr>
              <a:t>New medium and long-term measures </a:t>
            </a:r>
          </a:p>
          <a:p>
            <a:pPr marL="742950" lvl="1" indent="-285750" fontAlgn="base">
              <a:spcBef>
                <a:spcPct val="0"/>
              </a:spcBef>
              <a:spcAft>
                <a:spcPct val="0"/>
              </a:spcAft>
              <a:buFont typeface="Arial" charset="0"/>
              <a:buChar char="•"/>
            </a:pPr>
            <a:r>
              <a:rPr lang="ca-ES" smtClean="0">
                <a:solidFill>
                  <a:srgbClr val="7F7F7F"/>
                </a:solidFill>
                <a:latin typeface="Arial" charset="0"/>
                <a:cs typeface="Arial" charset="0"/>
              </a:rPr>
              <a:t>Illustrative action</a:t>
            </a:r>
          </a:p>
          <a:p>
            <a:pPr marL="285750" indent="-285750" fontAlgn="base">
              <a:spcBef>
                <a:spcPct val="0"/>
              </a:spcBef>
              <a:spcAft>
                <a:spcPct val="0"/>
              </a:spcAft>
              <a:buFont typeface="Wingdings" pitchFamily="2" charset="2"/>
              <a:buChar char="§"/>
            </a:pPr>
            <a:r>
              <a:rPr lang="ca-ES" b="1" smtClean="0">
                <a:solidFill>
                  <a:srgbClr val="7F7F7F"/>
                </a:solidFill>
                <a:latin typeface="Arial" charset="0"/>
                <a:cs typeface="Arial" charset="0"/>
              </a:rPr>
              <a:t>Municipal players involved</a:t>
            </a:r>
          </a:p>
          <a:p>
            <a:pPr marL="285750" indent="-285750" fontAlgn="base">
              <a:spcBef>
                <a:spcPct val="0"/>
              </a:spcBef>
              <a:spcAft>
                <a:spcPct val="0"/>
              </a:spcAft>
              <a:buFont typeface="Wingdings" pitchFamily="2" charset="2"/>
              <a:buChar char="§"/>
            </a:pPr>
            <a:r>
              <a:rPr lang="ca-ES" b="1" smtClean="0">
                <a:solidFill>
                  <a:srgbClr val="7F7F7F"/>
                </a:solidFill>
                <a:latin typeface="Arial" charset="0"/>
                <a:cs typeface="Arial" charset="0"/>
              </a:rPr>
              <a:t>Strategic areas</a:t>
            </a:r>
          </a:p>
          <a:p>
            <a:pPr marL="285750" indent="-285750" fontAlgn="base">
              <a:spcBef>
                <a:spcPct val="0"/>
              </a:spcBef>
              <a:spcAft>
                <a:spcPct val="0"/>
              </a:spcAft>
              <a:buFont typeface="Wingdings" pitchFamily="2" charset="2"/>
              <a:buChar char="§"/>
            </a:pPr>
            <a:r>
              <a:rPr lang="ca-ES" b="1" smtClean="0">
                <a:solidFill>
                  <a:srgbClr val="7F7F7F"/>
                </a:solidFill>
                <a:latin typeface="Arial" charset="0"/>
                <a:cs typeface="Arial" charset="0"/>
              </a:rPr>
              <a:t>Values</a:t>
            </a:r>
          </a:p>
          <a:p>
            <a:pPr marL="285750" indent="-285750" fontAlgn="base">
              <a:spcBef>
                <a:spcPct val="0"/>
              </a:spcBef>
              <a:spcAft>
                <a:spcPct val="0"/>
              </a:spcAft>
              <a:buFont typeface="Wingdings" pitchFamily="2" charset="2"/>
              <a:buChar char="§"/>
            </a:pPr>
            <a:r>
              <a:rPr lang="ca-ES" b="1" smtClean="0">
                <a:solidFill>
                  <a:srgbClr val="7F7F7F"/>
                </a:solidFill>
                <a:latin typeface="Arial" charset="0"/>
                <a:cs typeface="Arial" charset="0"/>
              </a:rPr>
              <a:t>Budget (pending)</a:t>
            </a:r>
          </a:p>
          <a:p>
            <a:pPr marL="285750" indent="-285750" fontAlgn="base">
              <a:spcBef>
                <a:spcPct val="0"/>
              </a:spcBef>
              <a:spcAft>
                <a:spcPct val="0"/>
              </a:spcAft>
              <a:buFont typeface="Wingdings" pitchFamily="2" charset="2"/>
              <a:buChar char="§"/>
            </a:pPr>
            <a:r>
              <a:rPr lang="ca-ES" b="1" smtClean="0">
                <a:solidFill>
                  <a:srgbClr val="7F7F7F"/>
                </a:solidFill>
                <a:latin typeface="Arial" charset="0"/>
                <a:cs typeface="Arial" charset="0"/>
              </a:rPr>
              <a:t>Monitoring indicators</a:t>
            </a:r>
          </a:p>
          <a:p>
            <a:pPr marL="285750" indent="-285750" fontAlgn="base">
              <a:spcBef>
                <a:spcPct val="0"/>
              </a:spcBef>
              <a:spcAft>
                <a:spcPct val="0"/>
              </a:spcAft>
              <a:buSzPct val="100000"/>
            </a:pPr>
            <a:endParaRPr lang="ca-ES" b="1" smtClean="0">
              <a:solidFill>
                <a:srgbClr val="7F7F7F"/>
              </a:solidFill>
              <a:latin typeface="Arial" charset="0"/>
              <a:cs typeface="Arial" charset="0"/>
            </a:endParaRPr>
          </a:p>
        </p:txBody>
      </p:sp>
      <p:sp>
        <p:nvSpPr>
          <p:cNvPr id="39941" name="Rectangle 1"/>
          <p:cNvSpPr>
            <a:spLocks noChangeArrowheads="1"/>
          </p:cNvSpPr>
          <p:nvPr/>
        </p:nvSpPr>
        <p:spPr bwMode="auto">
          <a:xfrm>
            <a:off x="4540250" y="1585913"/>
            <a:ext cx="431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buSzPct val="100000"/>
            </a:pPr>
            <a:r>
              <a:rPr lang="ca-ES" b="1" smtClean="0">
                <a:solidFill>
                  <a:srgbClr val="00B1B2"/>
                </a:solidFill>
                <a:latin typeface="Arial" charset="0"/>
                <a:cs typeface="Arial" charset="0"/>
              </a:rPr>
              <a:t>Global values of the Climate Plan:</a:t>
            </a:r>
          </a:p>
        </p:txBody>
      </p:sp>
      <p:pic>
        <p:nvPicPr>
          <p:cNvPr id="39942" name="Imat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9650" y="2205038"/>
            <a:ext cx="4106863"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604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ángulo 10"/>
          <p:cNvSpPr>
            <a:spLocks noChangeArrowheads="1"/>
          </p:cNvSpPr>
          <p:nvPr/>
        </p:nvSpPr>
        <p:spPr bwMode="auto">
          <a:xfrm>
            <a:off x="2139950" y="334963"/>
            <a:ext cx="2287588"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400"/>
              </a:lnSpc>
              <a:spcBef>
                <a:spcPct val="0"/>
              </a:spcBef>
              <a:spcAft>
                <a:spcPct val="0"/>
              </a:spcAft>
              <a:buSzPct val="100000"/>
            </a:pPr>
            <a:r>
              <a:rPr lang="ca-ES" sz="3200" b="1" smtClean="0">
                <a:solidFill>
                  <a:srgbClr val="93C6C0"/>
                </a:solidFill>
                <a:latin typeface="Arial" charset="0"/>
                <a:cs typeface="Arial" charset="0"/>
              </a:rPr>
              <a:t>Taking care of everyone</a:t>
            </a:r>
          </a:p>
        </p:txBody>
      </p:sp>
      <p:pic>
        <p:nvPicPr>
          <p:cNvPr id="40963" name="Imagen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379413"/>
            <a:ext cx="13589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Marcador de número de diapositiva 5"/>
          <p:cNvSpPr>
            <a:spLocks noGrp="1" noChangeArrowheads="1"/>
          </p:cNvSpPr>
          <p:nvPr>
            <p:ph type="sldNum" sz="quarter" idx="12"/>
          </p:nvPr>
        </p:nvSpPr>
        <p:spPr bwMode="auto">
          <a:xfrm>
            <a:off x="6875463"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1B840028-4F36-4F70-81C0-7AE518CA5EB2}" type="slidenum">
              <a:rPr lang="ca-ES" smtClean="0">
                <a:solidFill>
                  <a:srgbClr val="000000"/>
                </a:solidFill>
              </a:rPr>
              <a:pPr>
                <a:buSzPct val="100000"/>
              </a:pPr>
              <a:t>24</a:t>
            </a:fld>
            <a:endParaRPr lang="ca-ES" dirty="0" smtClean="0">
              <a:solidFill>
                <a:srgbClr val="000000"/>
              </a:solidFill>
            </a:endParaRPr>
          </a:p>
        </p:txBody>
      </p:sp>
      <p:pic>
        <p:nvPicPr>
          <p:cNvPr id="40965" name="Imatge 7" descr="Un termómetro marca 45 grados en una calle de Ciudad Real este miérco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875" y="4692650"/>
            <a:ext cx="287972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2"/>
          <p:cNvSpPr>
            <a:spLocks noChangeArrowheads="1"/>
          </p:cNvSpPr>
          <p:nvPr/>
        </p:nvSpPr>
        <p:spPr bwMode="auto">
          <a:xfrm>
            <a:off x="258763" y="1989138"/>
            <a:ext cx="44640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SzPct val="100000"/>
            </a:pPr>
            <a:r>
              <a:rPr lang="ca-ES" sz="1600" b="1" smtClean="0">
                <a:solidFill>
                  <a:srgbClr val="93C6C0"/>
                </a:solidFill>
                <a:latin typeface="Arial" charset="0"/>
                <a:cs typeface="Arial" charset="0"/>
              </a:rPr>
              <a:t>IMPROVING AND ADAPTING SERVICES, </a:t>
            </a:r>
          </a:p>
          <a:p>
            <a:pPr fontAlgn="base">
              <a:spcBef>
                <a:spcPct val="0"/>
              </a:spcBef>
              <a:spcAft>
                <a:spcPct val="0"/>
              </a:spcAft>
              <a:buSzPct val="100000"/>
            </a:pPr>
            <a:r>
              <a:rPr lang="ca-ES" sz="1600" b="1" smtClean="0">
                <a:solidFill>
                  <a:srgbClr val="93C6C0"/>
                </a:solidFill>
                <a:latin typeface="Arial" charset="0"/>
                <a:cs typeface="Arial" charset="0"/>
              </a:rPr>
              <a:t>FACILITIES AND HOUSING FOR THE MOST VULNERABLE PEOPLE IN THE FACE OF CLIMATE CHANGE</a:t>
            </a:r>
          </a:p>
        </p:txBody>
      </p:sp>
      <p:pic>
        <p:nvPicPr>
          <p:cNvPr id="40967" name="Imagen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00" y="3670300"/>
            <a:ext cx="16970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Rectangle 2"/>
          <p:cNvSpPr>
            <a:spLocks noChangeArrowheads="1"/>
          </p:cNvSpPr>
          <p:nvPr/>
        </p:nvSpPr>
        <p:spPr bwMode="auto">
          <a:xfrm>
            <a:off x="4702175" y="1452563"/>
            <a:ext cx="428307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defRPr/>
            </a:pPr>
            <a:r>
              <a:rPr lang="en-GB" sz="1600" dirty="0" err="1">
                <a:solidFill>
                  <a:srgbClr val="7F7F7F"/>
                </a:solidFill>
                <a:latin typeface="Arial" charset="0"/>
                <a:cs typeface="Arial" charset="0"/>
              </a:rPr>
              <a:t>Heatwave</a:t>
            </a:r>
            <a:r>
              <a:rPr lang="en-GB" sz="1600" dirty="0">
                <a:solidFill>
                  <a:srgbClr val="7F7F7F"/>
                </a:solidFill>
                <a:latin typeface="Arial" charset="0"/>
                <a:cs typeface="Arial" charset="0"/>
              </a:rPr>
              <a:t> action-protocol prevention stages are automatically triggered to:</a:t>
            </a:r>
          </a:p>
          <a:p>
            <a:pPr marL="285750" indent="-285750" fontAlgn="base">
              <a:lnSpc>
                <a:spcPts val="1725"/>
              </a:lnSpc>
              <a:spcBef>
                <a:spcPts val="600"/>
              </a:spcBef>
              <a:spcAft>
                <a:spcPct val="0"/>
              </a:spcAft>
              <a:buFont typeface="Arial" pitchFamily="34" charset="0"/>
              <a:buChar char="•"/>
              <a:defRPr/>
            </a:pPr>
            <a:r>
              <a:rPr lang="en-GB" sz="1600" dirty="0">
                <a:solidFill>
                  <a:srgbClr val="7F7F7F"/>
                </a:solidFill>
                <a:latin typeface="Arial" charset="0"/>
                <a:cs typeface="Arial" charset="0"/>
              </a:rPr>
              <a:t>Inform and train professionals.</a:t>
            </a:r>
          </a:p>
          <a:p>
            <a:pPr marL="285750" indent="-285750" fontAlgn="base">
              <a:lnSpc>
                <a:spcPts val="1725"/>
              </a:lnSpc>
              <a:spcBef>
                <a:spcPts val="600"/>
              </a:spcBef>
              <a:spcAft>
                <a:spcPct val="0"/>
              </a:spcAft>
              <a:buFont typeface="Arial" pitchFamily="34" charset="0"/>
              <a:buChar char="•"/>
              <a:defRPr/>
            </a:pPr>
            <a:r>
              <a:rPr lang="en-GB" sz="1600" dirty="0">
                <a:solidFill>
                  <a:srgbClr val="7F7F7F"/>
                </a:solidFill>
                <a:latin typeface="Arial" charset="0"/>
                <a:cs typeface="Arial" charset="0"/>
              </a:rPr>
              <a:t>Publicise recommendations for avoiding the effects</a:t>
            </a:r>
          </a:p>
          <a:p>
            <a:pPr marL="285750" indent="-285750" fontAlgn="base">
              <a:lnSpc>
                <a:spcPts val="1725"/>
              </a:lnSpc>
              <a:spcBef>
                <a:spcPts val="600"/>
              </a:spcBef>
              <a:spcAft>
                <a:spcPct val="0"/>
              </a:spcAft>
              <a:buFont typeface="Arial" pitchFamily="34" charset="0"/>
              <a:buChar char="•"/>
              <a:defRPr/>
            </a:pPr>
            <a:r>
              <a:rPr lang="en-GB" sz="1600" dirty="0">
                <a:solidFill>
                  <a:srgbClr val="7F7F7F"/>
                </a:solidFill>
                <a:latin typeface="Arial" charset="0"/>
                <a:cs typeface="Arial" charset="0"/>
              </a:rPr>
              <a:t>Update the census of vulnerable people, plus the list of care resources and air-conditioned day centres.</a:t>
            </a:r>
          </a:p>
          <a:p>
            <a:pPr marL="285750" indent="-285750" fontAlgn="base">
              <a:lnSpc>
                <a:spcPts val="1725"/>
              </a:lnSpc>
              <a:spcBef>
                <a:spcPts val="600"/>
              </a:spcBef>
              <a:spcAft>
                <a:spcPct val="0"/>
              </a:spcAft>
              <a:buFont typeface="Arial" pitchFamily="34" charset="0"/>
              <a:buChar char="•"/>
              <a:defRPr/>
            </a:pPr>
            <a:r>
              <a:rPr lang="en-GB" sz="1600" dirty="0">
                <a:solidFill>
                  <a:srgbClr val="7F7F7F"/>
                </a:solidFill>
                <a:latin typeface="Arial" charset="0"/>
                <a:cs typeface="Arial" charset="0"/>
              </a:rPr>
              <a:t>Establish a permanent telephone service, etc.</a:t>
            </a:r>
          </a:p>
        </p:txBody>
      </p:sp>
      <p:sp>
        <p:nvSpPr>
          <p:cNvPr id="40969" name="Rectangle 2"/>
          <p:cNvSpPr>
            <a:spLocks noChangeArrowheads="1"/>
          </p:cNvSpPr>
          <p:nvPr/>
        </p:nvSpPr>
        <p:spPr bwMode="auto">
          <a:xfrm>
            <a:off x="4722813" y="334963"/>
            <a:ext cx="41338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ts val="600"/>
              </a:spcAft>
              <a:buSzPct val="100000"/>
            </a:pPr>
            <a:r>
              <a:rPr lang="ca-ES" sz="1600" b="1" smtClean="0">
                <a:solidFill>
                  <a:srgbClr val="93C6C0"/>
                </a:solidFill>
                <a:latin typeface="Arial" charset="0"/>
                <a:cs typeface="Arial" charset="0"/>
              </a:rPr>
              <a:t>Illustrative action: </a:t>
            </a:r>
            <a:r>
              <a:rPr lang="ca-ES" sz="1600" b="1" smtClean="0">
                <a:solidFill>
                  <a:srgbClr val="7F7F7F"/>
                </a:solidFill>
                <a:latin typeface="Arial" charset="0"/>
                <a:cs typeface="Arial" charset="0"/>
              </a:rPr>
              <a:t>Action protocols for heatwaves, in order to protect the most vulnerable people.</a:t>
            </a:r>
          </a:p>
        </p:txBody>
      </p:sp>
      <p:pic>
        <p:nvPicPr>
          <p:cNvPr id="40970" name="Imatg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088" y="5516563"/>
            <a:ext cx="29908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614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cstate="print">
            <a:duotone>
              <a:prstClr val="black"/>
              <a:srgbClr val="D6660C">
                <a:tint val="45000"/>
                <a:satMod val="400000"/>
              </a:srgbClr>
            </a:duotone>
            <a:lum contrast="51000"/>
          </a:blip>
          <a:stretch>
            <a:fillRect/>
          </a:stretch>
        </p:blipFill>
        <p:spPr>
          <a:xfrm>
            <a:off x="114300" y="101600"/>
            <a:ext cx="8915400" cy="6654800"/>
          </a:xfrm>
          <a:prstGeom prst="rect">
            <a:avLst/>
          </a:prstGeom>
        </p:spPr>
      </p:pic>
      <p:pic>
        <p:nvPicPr>
          <p:cNvPr id="41987" name="Imagen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188" y="571500"/>
            <a:ext cx="143827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ángulo 10"/>
          <p:cNvSpPr>
            <a:spLocks noChangeArrowheads="1"/>
          </p:cNvSpPr>
          <p:nvPr/>
        </p:nvSpPr>
        <p:spPr bwMode="auto">
          <a:xfrm>
            <a:off x="2139950" y="334963"/>
            <a:ext cx="2287588"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400"/>
              </a:lnSpc>
              <a:spcBef>
                <a:spcPct val="0"/>
              </a:spcBef>
              <a:spcAft>
                <a:spcPct val="0"/>
              </a:spcAft>
              <a:buSzPct val="100000"/>
            </a:pPr>
            <a:r>
              <a:rPr lang="ca-ES" sz="3200" b="1" smtClean="0">
                <a:solidFill>
                  <a:srgbClr val="D6660C"/>
                </a:solidFill>
                <a:latin typeface="Arial" charset="0"/>
                <a:cs typeface="Arial" charset="0"/>
              </a:rPr>
              <a:t>No cuts</a:t>
            </a:r>
          </a:p>
        </p:txBody>
      </p:sp>
      <p:pic>
        <p:nvPicPr>
          <p:cNvPr id="41989" name="Imagen 9"/>
          <p:cNvPicPr>
            <a:picLocks noChangeAspect="1" noChangeArrowheads="1"/>
          </p:cNvPicPr>
          <p:nvPr/>
        </p:nvPicPr>
        <p:blipFill>
          <a:blip r:embed="rId5">
            <a:extLst>
              <a:ext uri="{28A0092B-C50C-407E-A947-70E740481C1C}">
                <a14:useLocalDpi xmlns:a14="http://schemas.microsoft.com/office/drawing/2010/main" val="0"/>
              </a:ext>
            </a:extLst>
          </a:blip>
          <a:srcRect l="62563"/>
          <a:stretch>
            <a:fillRect/>
          </a:stretch>
        </p:blipFill>
        <p:spPr bwMode="auto">
          <a:xfrm>
            <a:off x="8302625" y="6092825"/>
            <a:ext cx="574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Marcador de número de diapositiva 5"/>
          <p:cNvSpPr>
            <a:spLocks noGrp="1" noChangeArrowheads="1"/>
          </p:cNvSpPr>
          <p:nvPr>
            <p:ph type="sldNum" sz="quarter" idx="12"/>
          </p:nvPr>
        </p:nvSpPr>
        <p:spPr bwMode="auto">
          <a:xfrm>
            <a:off x="6875463"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18789B8B-A6EF-4955-9031-FC444A54F5C2}" type="slidenum">
              <a:rPr lang="ca-ES" smtClean="0">
                <a:solidFill>
                  <a:srgbClr val="000000"/>
                </a:solidFill>
              </a:rPr>
              <a:pPr>
                <a:buSzPct val="100000"/>
              </a:pPr>
              <a:t>25</a:t>
            </a:fld>
            <a:endParaRPr lang="ca-ES" smtClean="0">
              <a:solidFill>
                <a:srgbClr val="000000"/>
              </a:solidFill>
            </a:endParaRPr>
          </a:p>
        </p:txBody>
      </p:sp>
      <p:sp>
        <p:nvSpPr>
          <p:cNvPr id="41991" name="Rectangle 2"/>
          <p:cNvSpPr>
            <a:spLocks noChangeArrowheads="1"/>
          </p:cNvSpPr>
          <p:nvPr/>
        </p:nvSpPr>
        <p:spPr bwMode="auto">
          <a:xfrm>
            <a:off x="295275" y="2022475"/>
            <a:ext cx="4132263"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638"/>
              </a:lnSpc>
              <a:spcBef>
                <a:spcPct val="0"/>
              </a:spcBef>
              <a:spcAft>
                <a:spcPct val="0"/>
              </a:spcAft>
              <a:buSzPct val="100000"/>
            </a:pPr>
            <a:r>
              <a:rPr lang="ca-ES" sz="1600" b="1" smtClean="0">
                <a:solidFill>
                  <a:srgbClr val="E46C0A"/>
                </a:solidFill>
                <a:latin typeface="Arial" charset="0"/>
                <a:cs typeface="Arial" charset="0"/>
              </a:rPr>
              <a:t>GUARANTEEING BASIC POWER SUPPLIES FOR EVERYONE. ENSURING THAT THE MOST VULNERABLE PEOPLE DO NOT HAVE THEIR POWER AND WATER SUPPLIES CUT OFF WHILE PROMOTING LOCAL ENERGY PRODUCTION ADAPTED TO THEIR NEEDS </a:t>
            </a:r>
          </a:p>
        </p:txBody>
      </p:sp>
      <p:pic>
        <p:nvPicPr>
          <p:cNvPr id="41992" name="Imagen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4475" y="3802063"/>
            <a:ext cx="1695450"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Rectangle 2"/>
          <p:cNvSpPr>
            <a:spLocks noChangeArrowheads="1"/>
          </p:cNvSpPr>
          <p:nvPr/>
        </p:nvSpPr>
        <p:spPr bwMode="auto">
          <a:xfrm>
            <a:off x="4702175" y="1452563"/>
            <a:ext cx="428307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pPr>
            <a:r>
              <a:rPr lang="ca-ES" sz="1600" smtClean="0">
                <a:solidFill>
                  <a:srgbClr val="7F7F7F"/>
                </a:solidFill>
                <a:latin typeface="Arial" charset="0"/>
                <a:cs typeface="Arial" charset="0"/>
              </a:rPr>
              <a:t>Energy Advice Points are a City Council service offering the information, support and intervention people need, so that they can exercise their energy rights and companies cannot deny them access to basic supplies.</a:t>
            </a:r>
          </a:p>
          <a:p>
            <a:pPr fontAlgn="base">
              <a:lnSpc>
                <a:spcPts val="1725"/>
              </a:lnSpc>
              <a:spcBef>
                <a:spcPts val="600"/>
              </a:spcBef>
              <a:spcAft>
                <a:spcPct val="0"/>
              </a:spcAft>
              <a:buSzPct val="100000"/>
            </a:pPr>
            <a:r>
              <a:rPr lang="ca-ES" sz="1600" smtClean="0">
                <a:solidFill>
                  <a:srgbClr val="7F7F7F"/>
                </a:solidFill>
                <a:latin typeface="Arial" charset="0"/>
                <a:cs typeface="Arial" charset="0"/>
              </a:rPr>
              <a:t>They also offer the general public advice on applying for the special discount on their bill, plus subsidies for improving energy efficiency in the home and reducing energy bills.</a:t>
            </a:r>
          </a:p>
        </p:txBody>
      </p:sp>
      <p:sp>
        <p:nvSpPr>
          <p:cNvPr id="41994" name="Rectangle 21"/>
          <p:cNvSpPr>
            <a:spLocks noChangeArrowheads="1"/>
          </p:cNvSpPr>
          <p:nvPr/>
        </p:nvSpPr>
        <p:spPr bwMode="auto">
          <a:xfrm>
            <a:off x="4722813" y="334963"/>
            <a:ext cx="41338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ts val="600"/>
              </a:spcAft>
              <a:buSzPct val="100000"/>
            </a:pPr>
            <a:r>
              <a:rPr lang="ca-ES" sz="1600" b="1" smtClean="0">
                <a:solidFill>
                  <a:srgbClr val="E46C0A"/>
                </a:solidFill>
                <a:latin typeface="Arial" charset="0"/>
                <a:cs typeface="Arial" charset="0"/>
              </a:rPr>
              <a:t>Illustrative action: </a:t>
            </a:r>
            <a:r>
              <a:rPr lang="ca-ES" sz="1600" b="1" smtClean="0">
                <a:solidFill>
                  <a:srgbClr val="7F7F7F"/>
                </a:solidFill>
                <a:latin typeface="Arial" charset="0"/>
                <a:cs typeface="Arial" charset="0"/>
              </a:rPr>
              <a:t>Barcelona City Council Energy Advice Points.</a:t>
            </a:r>
          </a:p>
        </p:txBody>
      </p:sp>
      <p:pic>
        <p:nvPicPr>
          <p:cNvPr id="41995" name="Imatge 22" descr="banner-carrousel_1_c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2675" y="4465638"/>
            <a:ext cx="34290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Imatg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650" y="5484813"/>
            <a:ext cx="295116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6676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n 5"/>
          <p:cNvPicPr>
            <a:picLocks noChangeAspect="1"/>
          </p:cNvPicPr>
          <p:nvPr/>
        </p:nvPicPr>
        <p:blipFill>
          <a:blip r:embed="rId3" cstate="print">
            <a:duotone>
              <a:prstClr val="black"/>
              <a:srgbClr val="72CA8C">
                <a:tint val="45000"/>
                <a:satMod val="400000"/>
              </a:srgbClr>
            </a:duotone>
            <a:lum contrast="36000"/>
          </a:blip>
          <a:stretch>
            <a:fillRect/>
          </a:stretch>
        </p:blipFill>
        <p:spPr>
          <a:xfrm>
            <a:off x="114300" y="101600"/>
            <a:ext cx="8915400" cy="6654800"/>
          </a:xfrm>
          <a:prstGeom prst="rect">
            <a:avLst/>
          </a:prstGeom>
        </p:spPr>
      </p:pic>
      <p:sp>
        <p:nvSpPr>
          <p:cNvPr id="43011" name="Rectángulo 4"/>
          <p:cNvSpPr>
            <a:spLocks noChangeArrowheads="1"/>
          </p:cNvSpPr>
          <p:nvPr/>
        </p:nvSpPr>
        <p:spPr bwMode="auto">
          <a:xfrm>
            <a:off x="2139950" y="334963"/>
            <a:ext cx="2287588"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400"/>
              </a:lnSpc>
              <a:spcBef>
                <a:spcPct val="0"/>
              </a:spcBef>
              <a:spcAft>
                <a:spcPct val="0"/>
              </a:spcAft>
              <a:buSzPct val="100000"/>
            </a:pPr>
            <a:r>
              <a:rPr lang="ca-ES" sz="3200" b="1" smtClean="0">
                <a:solidFill>
                  <a:srgbClr val="91C589"/>
                </a:solidFill>
                <a:latin typeface="Arial" charset="0"/>
                <a:cs typeface="Arial" charset="0"/>
              </a:rPr>
              <a:t>Preventing heat</a:t>
            </a:r>
          </a:p>
        </p:txBody>
      </p:sp>
      <p:pic>
        <p:nvPicPr>
          <p:cNvPr id="43012" name="Imagen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025" y="420688"/>
            <a:ext cx="150971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Imagen 9"/>
          <p:cNvPicPr>
            <a:picLocks noChangeAspect="1" noChangeArrowheads="1"/>
          </p:cNvPicPr>
          <p:nvPr/>
        </p:nvPicPr>
        <p:blipFill>
          <a:blip r:embed="rId5">
            <a:extLst>
              <a:ext uri="{28A0092B-C50C-407E-A947-70E740481C1C}">
                <a14:useLocalDpi xmlns:a14="http://schemas.microsoft.com/office/drawing/2010/main" val="0"/>
              </a:ext>
            </a:extLst>
          </a:blip>
          <a:srcRect l="62563"/>
          <a:stretch>
            <a:fillRect/>
          </a:stretch>
        </p:blipFill>
        <p:spPr bwMode="auto">
          <a:xfrm>
            <a:off x="8302625" y="6092825"/>
            <a:ext cx="574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Marcador de número de diapositiva 5"/>
          <p:cNvSpPr>
            <a:spLocks noGrp="1" noChangeArrowheads="1"/>
          </p:cNvSpPr>
          <p:nvPr>
            <p:ph type="sldNum" sz="quarter" idx="12"/>
          </p:nvPr>
        </p:nvSpPr>
        <p:spPr bwMode="auto">
          <a:xfrm>
            <a:off x="6875463"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089064C7-6351-43E7-B43B-6858ED0135F5}" type="slidenum">
              <a:rPr lang="ca-ES" smtClean="0">
                <a:solidFill>
                  <a:srgbClr val="000000"/>
                </a:solidFill>
              </a:rPr>
              <a:pPr>
                <a:buSzPct val="100000"/>
              </a:pPr>
              <a:t>26</a:t>
            </a:fld>
            <a:endParaRPr lang="ca-ES" smtClean="0">
              <a:solidFill>
                <a:srgbClr val="000000"/>
              </a:solidFill>
            </a:endParaRPr>
          </a:p>
        </p:txBody>
      </p:sp>
      <p:pic>
        <p:nvPicPr>
          <p:cNvPr id="43015" name="Imagen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00" y="3652838"/>
            <a:ext cx="1697038"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Rectangle 2"/>
          <p:cNvSpPr>
            <a:spLocks noChangeArrowheads="1"/>
          </p:cNvSpPr>
          <p:nvPr/>
        </p:nvSpPr>
        <p:spPr bwMode="auto">
          <a:xfrm>
            <a:off x="295275" y="2009775"/>
            <a:ext cx="413226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638"/>
              </a:lnSpc>
              <a:spcBef>
                <a:spcPct val="0"/>
              </a:spcBef>
              <a:spcAft>
                <a:spcPct val="0"/>
              </a:spcAft>
              <a:buSzPct val="100000"/>
            </a:pPr>
            <a:r>
              <a:rPr lang="ca-ES" sz="1600" b="1" smtClean="0">
                <a:solidFill>
                  <a:srgbClr val="91C589"/>
                </a:solidFill>
                <a:latin typeface="Arial" charset="0"/>
                <a:cs typeface="Arial" charset="0"/>
              </a:rPr>
              <a:t>IMPROVING THERMAL COMFORT IN THE CITY'S PUBLIC AREAS AND BUILDINGS AND CREATING A NETWORK OF CLIMATE SHELTER SERVICES IN RESPONSE TO HIGH TEMPERATURES, TAKING SPECIAL CARE OF THE MOST VULNERABLE GROUPS</a:t>
            </a:r>
          </a:p>
        </p:txBody>
      </p:sp>
      <p:sp>
        <p:nvSpPr>
          <p:cNvPr id="43017" name="Rectangle 2"/>
          <p:cNvSpPr>
            <a:spLocks noChangeArrowheads="1"/>
          </p:cNvSpPr>
          <p:nvPr/>
        </p:nvSpPr>
        <p:spPr bwMode="auto">
          <a:xfrm>
            <a:off x="4702175" y="1452563"/>
            <a:ext cx="428307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pPr>
            <a:r>
              <a:rPr lang="ca-ES" sz="1600" smtClean="0">
                <a:solidFill>
                  <a:srgbClr val="7F7F7F"/>
                </a:solidFill>
                <a:latin typeface="Arial" charset="0"/>
                <a:cs typeface="Arial" charset="0"/>
              </a:rPr>
              <a:t>The green infrastructure on this boulevard consists of two new lines of trees on both sides of the century-old trees already in place, forming a cooler area with natural shade. </a:t>
            </a:r>
          </a:p>
          <a:p>
            <a:pPr fontAlgn="base">
              <a:lnSpc>
                <a:spcPts val="1725"/>
              </a:lnSpc>
              <a:spcBef>
                <a:spcPts val="600"/>
              </a:spcBef>
              <a:spcAft>
                <a:spcPct val="0"/>
              </a:spcAft>
              <a:buSzPct val="100000"/>
            </a:pPr>
            <a:r>
              <a:rPr lang="ca-ES" sz="1600" smtClean="0">
                <a:solidFill>
                  <a:srgbClr val="7F7F7F"/>
                </a:solidFill>
                <a:latin typeface="Arial" charset="0"/>
                <a:cs typeface="Arial" charset="0"/>
              </a:rPr>
              <a:t>Shrubs and herbaceous plants have also been introduced, which encourage the presence of fauna.</a:t>
            </a:r>
          </a:p>
          <a:p>
            <a:pPr fontAlgn="base">
              <a:lnSpc>
                <a:spcPts val="1725"/>
              </a:lnSpc>
              <a:spcBef>
                <a:spcPts val="600"/>
              </a:spcBef>
              <a:spcAft>
                <a:spcPct val="0"/>
              </a:spcAft>
              <a:buSzPct val="100000"/>
            </a:pPr>
            <a:r>
              <a:rPr lang="ca-ES" sz="1600" smtClean="0">
                <a:solidFill>
                  <a:srgbClr val="7F7F7F"/>
                </a:solidFill>
                <a:latin typeface="Arial" charset="0"/>
                <a:cs typeface="Arial" charset="0"/>
              </a:rPr>
              <a:t>There are also recreational areas, children’s play areas and bar terraces which, combined with the heat-regulating effect of the vegetation, help to increase thermal comfort in this public area.</a:t>
            </a:r>
          </a:p>
        </p:txBody>
      </p:sp>
      <p:sp>
        <p:nvSpPr>
          <p:cNvPr id="43018" name="Rectangle 21"/>
          <p:cNvSpPr>
            <a:spLocks noChangeArrowheads="1"/>
          </p:cNvSpPr>
          <p:nvPr/>
        </p:nvSpPr>
        <p:spPr bwMode="auto">
          <a:xfrm>
            <a:off x="4722813" y="334963"/>
            <a:ext cx="41338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pPr>
            <a:r>
              <a:rPr lang="ca-ES" sz="1600" b="1" smtClean="0">
                <a:solidFill>
                  <a:srgbClr val="91C589"/>
                </a:solidFill>
                <a:latin typeface="Arial" charset="0"/>
                <a:cs typeface="Arial" charset="0"/>
              </a:rPr>
              <a:t>Illustrative action: </a:t>
            </a:r>
            <a:r>
              <a:rPr lang="ca-ES" sz="1600" b="1" smtClean="0">
                <a:solidFill>
                  <a:srgbClr val="7F7F7F"/>
                </a:solidFill>
                <a:latin typeface="Arial" charset="0"/>
                <a:cs typeface="Arial" charset="0"/>
              </a:rPr>
              <a:t>Transformation of Passeig de Sant Joan</a:t>
            </a:r>
          </a:p>
        </p:txBody>
      </p:sp>
      <p:pic>
        <p:nvPicPr>
          <p:cNvPr id="43019" name="Imatge 22" descr="Imatge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l="14299"/>
          <a:stretch>
            <a:fillRect/>
          </a:stretch>
        </p:blipFill>
        <p:spPr bwMode="auto">
          <a:xfrm>
            <a:off x="4989513" y="4587875"/>
            <a:ext cx="36004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Imatg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5825" y="5484813"/>
            <a:ext cx="295116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951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magen 8"/>
          <p:cNvPicPr>
            <a:picLocks noChangeAspect="1"/>
          </p:cNvPicPr>
          <p:nvPr/>
        </p:nvPicPr>
        <p:blipFill>
          <a:blip r:embed="rId3" cstate="print">
            <a:duotone>
              <a:prstClr val="black"/>
              <a:srgbClr val="72CA8C">
                <a:tint val="45000"/>
                <a:satMod val="400000"/>
              </a:srgbClr>
            </a:duotone>
            <a:lum contrast="23000"/>
          </a:blip>
          <a:stretch>
            <a:fillRect/>
          </a:stretch>
        </p:blipFill>
        <p:spPr>
          <a:xfrm>
            <a:off x="114300" y="101600"/>
            <a:ext cx="8915400" cy="6654800"/>
          </a:xfrm>
          <a:prstGeom prst="rect">
            <a:avLst/>
          </a:prstGeom>
        </p:spPr>
      </p:pic>
      <p:pic>
        <p:nvPicPr>
          <p:cNvPr id="44035" name="Imagen 9"/>
          <p:cNvPicPr>
            <a:picLocks noChangeAspect="1" noChangeArrowheads="1"/>
          </p:cNvPicPr>
          <p:nvPr/>
        </p:nvPicPr>
        <p:blipFill>
          <a:blip r:embed="rId4">
            <a:extLst>
              <a:ext uri="{28A0092B-C50C-407E-A947-70E740481C1C}">
                <a14:useLocalDpi xmlns:a14="http://schemas.microsoft.com/office/drawing/2010/main" val="0"/>
              </a:ext>
            </a:extLst>
          </a:blip>
          <a:srcRect l="62563"/>
          <a:stretch>
            <a:fillRect/>
          </a:stretch>
        </p:blipFill>
        <p:spPr bwMode="auto">
          <a:xfrm>
            <a:off x="8302625" y="6092825"/>
            <a:ext cx="574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Marcador de número de diapositiva 5"/>
          <p:cNvSpPr>
            <a:spLocks noGrp="1" noChangeArrowheads="1"/>
          </p:cNvSpPr>
          <p:nvPr>
            <p:ph type="sldNum" sz="quarter" idx="12"/>
          </p:nvPr>
        </p:nvSpPr>
        <p:spPr bwMode="auto">
          <a:xfrm>
            <a:off x="6875463"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C99B8530-80DB-41EC-B396-A3E4945CCF2B}" type="slidenum">
              <a:rPr lang="ca-ES" smtClean="0">
                <a:solidFill>
                  <a:srgbClr val="000000"/>
                </a:solidFill>
              </a:rPr>
              <a:pPr>
                <a:buSzPct val="100000"/>
              </a:pPr>
              <a:t>27</a:t>
            </a:fld>
            <a:endParaRPr lang="ca-ES" smtClean="0">
              <a:solidFill>
                <a:srgbClr val="000000"/>
              </a:solidFill>
            </a:endParaRPr>
          </a:p>
        </p:txBody>
      </p:sp>
      <p:sp>
        <p:nvSpPr>
          <p:cNvPr id="44037" name="Rectangle 2"/>
          <p:cNvSpPr>
            <a:spLocks noChangeArrowheads="1"/>
          </p:cNvSpPr>
          <p:nvPr/>
        </p:nvSpPr>
        <p:spPr bwMode="auto">
          <a:xfrm>
            <a:off x="295275" y="1989138"/>
            <a:ext cx="413226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638"/>
              </a:lnSpc>
              <a:spcBef>
                <a:spcPct val="0"/>
              </a:spcBef>
              <a:spcAft>
                <a:spcPct val="0"/>
              </a:spcAft>
              <a:buSzPct val="100000"/>
            </a:pPr>
            <a:r>
              <a:rPr lang="ca-ES" sz="1600" b="1" smtClean="0">
                <a:solidFill>
                  <a:srgbClr val="7EB18A"/>
                </a:solidFill>
                <a:latin typeface="Arial" charset="0"/>
                <a:cs typeface="Arial" charset="0"/>
              </a:rPr>
              <a:t>STEPPING UP ACTIONS TO IMPROVE ENERGY EFFICIENCY IN BUILDINGS, DWELLINGS AND FACILITIES, IN ORDER TO REDUCE ENERGY DEMAND, OPTIMISE ENERGY CONSUMPTION AND FOSTER SELF-CONSUMPTION, PROGRESSING TOWARDS ZERO-CONSUMPTION BUILDINGS.</a:t>
            </a:r>
          </a:p>
        </p:txBody>
      </p:sp>
      <p:sp>
        <p:nvSpPr>
          <p:cNvPr id="44038" name="Rectángulo 10"/>
          <p:cNvSpPr>
            <a:spLocks noChangeArrowheads="1"/>
          </p:cNvSpPr>
          <p:nvPr/>
        </p:nvSpPr>
        <p:spPr bwMode="auto">
          <a:xfrm>
            <a:off x="2139950" y="334963"/>
            <a:ext cx="2287588"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400"/>
              </a:lnSpc>
              <a:spcBef>
                <a:spcPct val="0"/>
              </a:spcBef>
              <a:spcAft>
                <a:spcPct val="0"/>
              </a:spcAft>
              <a:buSzPct val="100000"/>
            </a:pPr>
            <a:r>
              <a:rPr lang="ca-ES" sz="3200" b="1" smtClean="0">
                <a:solidFill>
                  <a:srgbClr val="7EB18A"/>
                </a:solidFill>
                <a:latin typeface="Arial" charset="0"/>
                <a:cs typeface="Arial" charset="0"/>
              </a:rPr>
              <a:t>Better than new buildings</a:t>
            </a:r>
          </a:p>
        </p:txBody>
      </p:sp>
      <p:pic>
        <p:nvPicPr>
          <p:cNvPr id="44039" name="Imagen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4475" y="3568700"/>
            <a:ext cx="16954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Rectangle 2"/>
          <p:cNvSpPr>
            <a:spLocks noChangeArrowheads="1"/>
          </p:cNvSpPr>
          <p:nvPr/>
        </p:nvSpPr>
        <p:spPr bwMode="auto">
          <a:xfrm>
            <a:off x="4702175" y="1452563"/>
            <a:ext cx="4283075"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defRPr/>
            </a:pPr>
            <a:r>
              <a:rPr lang="en-GB" sz="1600">
                <a:solidFill>
                  <a:srgbClr val="7F7F7F"/>
                </a:solidFill>
                <a:latin typeface="Arial" charset="0"/>
                <a:cs typeface="Arial" charset="0"/>
              </a:rPr>
              <a:t>The renovation of this building was based on energy efficiency criteria:</a:t>
            </a:r>
          </a:p>
          <a:p>
            <a:pPr marL="285750" indent="-285750" fontAlgn="base">
              <a:lnSpc>
                <a:spcPts val="1725"/>
              </a:lnSpc>
              <a:spcBef>
                <a:spcPts val="600"/>
              </a:spcBef>
              <a:spcAft>
                <a:spcPct val="0"/>
              </a:spcAft>
              <a:buFont typeface="Arial" pitchFamily="34" charset="0"/>
              <a:buChar char="•"/>
              <a:defRPr/>
            </a:pPr>
            <a:r>
              <a:rPr lang="en-GB" sz="1600">
                <a:solidFill>
                  <a:srgbClr val="7F7F7F"/>
                </a:solidFill>
                <a:latin typeface="Arial" charset="0"/>
                <a:cs typeface="Arial" charset="0"/>
              </a:rPr>
              <a:t>Use of wood, which ensures warmer temperatures in winter and cooler in summer.</a:t>
            </a:r>
          </a:p>
          <a:p>
            <a:pPr marL="285750" indent="-285750" fontAlgn="base">
              <a:lnSpc>
                <a:spcPts val="1725"/>
              </a:lnSpc>
              <a:spcBef>
                <a:spcPts val="600"/>
              </a:spcBef>
              <a:spcAft>
                <a:spcPct val="0"/>
              </a:spcAft>
              <a:buFont typeface="Arial" pitchFamily="34" charset="0"/>
              <a:buChar char="•"/>
              <a:defRPr/>
            </a:pPr>
            <a:r>
              <a:rPr lang="en-GB" sz="1600">
                <a:solidFill>
                  <a:srgbClr val="7F7F7F"/>
                </a:solidFill>
                <a:latin typeface="Arial" charset="0"/>
                <a:cs typeface="Arial" charset="0"/>
              </a:rPr>
              <a:t>Large window and inner patio that lets natural light into all the rooms practically all day. </a:t>
            </a:r>
          </a:p>
          <a:p>
            <a:pPr marL="285750" indent="-285750" fontAlgn="base">
              <a:lnSpc>
                <a:spcPts val="1725"/>
              </a:lnSpc>
              <a:spcBef>
                <a:spcPts val="600"/>
              </a:spcBef>
              <a:spcAft>
                <a:spcPct val="0"/>
              </a:spcAft>
              <a:buFont typeface="Arial" pitchFamily="34" charset="0"/>
              <a:buChar char="•"/>
              <a:defRPr/>
            </a:pPr>
            <a:r>
              <a:rPr lang="en-GB" sz="1600">
                <a:solidFill>
                  <a:srgbClr val="7F7F7F"/>
                </a:solidFill>
                <a:latin typeface="Arial" charset="0"/>
                <a:cs typeface="Arial" charset="0"/>
              </a:rPr>
              <a:t>Ventilated roof with photovoltaic panels. </a:t>
            </a:r>
          </a:p>
          <a:p>
            <a:pPr marL="285750" indent="-285750" fontAlgn="base">
              <a:lnSpc>
                <a:spcPts val="1725"/>
              </a:lnSpc>
              <a:spcBef>
                <a:spcPts val="600"/>
              </a:spcBef>
              <a:spcAft>
                <a:spcPct val="0"/>
              </a:spcAft>
              <a:buFont typeface="Arial" pitchFamily="34" charset="0"/>
              <a:buChar char="•"/>
              <a:defRPr/>
            </a:pPr>
            <a:r>
              <a:rPr lang="en-GB" sz="1600">
                <a:solidFill>
                  <a:srgbClr val="7F7F7F"/>
                </a:solidFill>
                <a:latin typeface="Arial" charset="0"/>
                <a:cs typeface="Arial" charset="0"/>
              </a:rPr>
              <a:t>Battery-operated lift which enables big savings.</a:t>
            </a:r>
          </a:p>
        </p:txBody>
      </p:sp>
      <p:sp>
        <p:nvSpPr>
          <p:cNvPr id="44041" name="Rectangle 19"/>
          <p:cNvSpPr>
            <a:spLocks noChangeArrowheads="1"/>
          </p:cNvSpPr>
          <p:nvPr/>
        </p:nvSpPr>
        <p:spPr bwMode="auto">
          <a:xfrm>
            <a:off x="4722813" y="334963"/>
            <a:ext cx="41338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ts val="600"/>
              </a:spcAft>
              <a:buSzPct val="100000"/>
            </a:pPr>
            <a:r>
              <a:rPr lang="ca-ES" sz="1600" b="1" smtClean="0">
                <a:solidFill>
                  <a:srgbClr val="7EB18A"/>
                </a:solidFill>
                <a:latin typeface="Arial" charset="0"/>
                <a:cs typeface="Arial" charset="0"/>
              </a:rPr>
              <a:t>Illustrative action: </a:t>
            </a:r>
            <a:r>
              <a:rPr lang="ca-ES" sz="1600" b="1" smtClean="0">
                <a:solidFill>
                  <a:srgbClr val="7F7F7F"/>
                </a:solidFill>
                <a:latin typeface="Arial" charset="0"/>
                <a:cs typeface="Arial" charset="0"/>
              </a:rPr>
              <a:t>Can Portabella, a renovated facility with a positive energy balance</a:t>
            </a:r>
          </a:p>
        </p:txBody>
      </p:sp>
      <p:pic>
        <p:nvPicPr>
          <p:cNvPr id="44042" name="Imagen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700" y="382588"/>
            <a:ext cx="14192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Imatge 21" descr="http://media-edg.barcelona.cat/wp-content/uploads/2017/04/06121730/IMG_3385-1024x68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9338" y="4375150"/>
            <a:ext cx="3297237"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Imatge 1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088" y="5516563"/>
            <a:ext cx="29908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749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n 7"/>
          <p:cNvPicPr>
            <a:picLocks noChangeAspect="1"/>
          </p:cNvPicPr>
          <p:nvPr/>
        </p:nvPicPr>
        <p:blipFill>
          <a:blip r:embed="rId3" cstate="print">
            <a:duotone>
              <a:prstClr val="black"/>
              <a:srgbClr val="4AB69C">
                <a:tint val="45000"/>
                <a:satMod val="400000"/>
              </a:srgbClr>
            </a:duotone>
            <a:lum contrast="32000"/>
          </a:blip>
          <a:stretch>
            <a:fillRect/>
          </a:stretch>
        </p:blipFill>
        <p:spPr>
          <a:xfrm>
            <a:off x="114300" y="101600"/>
            <a:ext cx="8915400" cy="6654800"/>
          </a:xfrm>
          <a:prstGeom prst="rect">
            <a:avLst/>
          </a:prstGeom>
        </p:spPr>
      </p:pic>
      <p:pic>
        <p:nvPicPr>
          <p:cNvPr id="45059" name="Imagen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385763"/>
            <a:ext cx="13525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Imagen 9"/>
          <p:cNvPicPr>
            <a:picLocks noChangeAspect="1" noChangeArrowheads="1"/>
          </p:cNvPicPr>
          <p:nvPr/>
        </p:nvPicPr>
        <p:blipFill>
          <a:blip r:embed="rId5">
            <a:extLst>
              <a:ext uri="{28A0092B-C50C-407E-A947-70E740481C1C}">
                <a14:useLocalDpi xmlns:a14="http://schemas.microsoft.com/office/drawing/2010/main" val="0"/>
              </a:ext>
            </a:extLst>
          </a:blip>
          <a:srcRect l="62563"/>
          <a:stretch>
            <a:fillRect/>
          </a:stretch>
        </p:blipFill>
        <p:spPr bwMode="auto">
          <a:xfrm>
            <a:off x="8302625" y="6092825"/>
            <a:ext cx="574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ángulo 12"/>
          <p:cNvSpPr>
            <a:spLocks noChangeArrowheads="1"/>
          </p:cNvSpPr>
          <p:nvPr/>
        </p:nvSpPr>
        <p:spPr bwMode="auto">
          <a:xfrm>
            <a:off x="2139950" y="334963"/>
            <a:ext cx="2287588"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400"/>
              </a:lnSpc>
              <a:spcBef>
                <a:spcPct val="0"/>
              </a:spcBef>
              <a:spcAft>
                <a:spcPct val="0"/>
              </a:spcAft>
              <a:buSzPct val="100000"/>
            </a:pPr>
            <a:r>
              <a:rPr lang="ca-ES" sz="3200" b="1" smtClean="0">
                <a:solidFill>
                  <a:srgbClr val="4AB69C"/>
                </a:solidFill>
                <a:latin typeface="Arial" charset="0"/>
                <a:cs typeface="Arial" charset="0"/>
              </a:rPr>
              <a:t>Starting with the roof</a:t>
            </a:r>
          </a:p>
        </p:txBody>
      </p:sp>
      <p:sp>
        <p:nvSpPr>
          <p:cNvPr id="45062" name="Marcador de número de diapositiva 5"/>
          <p:cNvSpPr>
            <a:spLocks noGrp="1" noChangeArrowheads="1"/>
          </p:cNvSpPr>
          <p:nvPr>
            <p:ph type="sldNum" sz="quarter" idx="12"/>
          </p:nvPr>
        </p:nvSpPr>
        <p:spPr bwMode="auto">
          <a:xfrm>
            <a:off x="6875463"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C587885D-4CAB-4978-9F5B-4DC9A24DDBE2}" type="slidenum">
              <a:rPr lang="ca-ES" smtClean="0">
                <a:solidFill>
                  <a:srgbClr val="000000"/>
                </a:solidFill>
              </a:rPr>
              <a:pPr>
                <a:buSzPct val="100000"/>
              </a:pPr>
              <a:t>28</a:t>
            </a:fld>
            <a:endParaRPr lang="ca-ES" smtClean="0">
              <a:solidFill>
                <a:srgbClr val="000000"/>
              </a:solidFill>
            </a:endParaRPr>
          </a:p>
        </p:txBody>
      </p:sp>
      <p:sp>
        <p:nvSpPr>
          <p:cNvPr id="45063" name="Rectangle 2"/>
          <p:cNvSpPr>
            <a:spLocks noChangeArrowheads="1"/>
          </p:cNvSpPr>
          <p:nvPr/>
        </p:nvSpPr>
        <p:spPr bwMode="auto">
          <a:xfrm>
            <a:off x="295275" y="1989138"/>
            <a:ext cx="41322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SzPct val="100000"/>
            </a:pPr>
            <a:r>
              <a:rPr lang="ca-ES" sz="1600" b="1" smtClean="0">
                <a:solidFill>
                  <a:srgbClr val="4AB69C"/>
                </a:solidFill>
                <a:latin typeface="Arial" charset="0"/>
                <a:cs typeface="Arial" charset="0"/>
              </a:rPr>
              <a:t>PROMOTING ROOFTOPS AND FACADES THAT PROVIDE SOCIO-ENVIRONMENTAL SERVICES WITH ADDED VALUE</a:t>
            </a:r>
          </a:p>
        </p:txBody>
      </p:sp>
      <p:pic>
        <p:nvPicPr>
          <p:cNvPr id="45064" name="Imagen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00" y="3643313"/>
            <a:ext cx="1697038"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Rectangle 2"/>
          <p:cNvSpPr>
            <a:spLocks noChangeArrowheads="1"/>
          </p:cNvSpPr>
          <p:nvPr/>
        </p:nvSpPr>
        <p:spPr bwMode="auto">
          <a:xfrm>
            <a:off x="4702175" y="1452563"/>
            <a:ext cx="4283075"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pPr>
            <a:r>
              <a:rPr lang="ca-ES" sz="1600" smtClean="0">
                <a:solidFill>
                  <a:srgbClr val="7F7F7F"/>
                </a:solidFill>
                <a:latin typeface="Arial" charset="0"/>
                <a:cs typeface="Arial" charset="0"/>
              </a:rPr>
              <a:t>Remodelling the market (with a municipal investment of €10 million) consists of increasing the building's volume, redesigning the basement and ground floor and redeveloping the market's surroundings. It will also include a agriculturally-productive green roof covering 1,400 m2.</a:t>
            </a:r>
          </a:p>
          <a:p>
            <a:pPr fontAlgn="base">
              <a:lnSpc>
                <a:spcPts val="1725"/>
              </a:lnSpc>
              <a:spcBef>
                <a:spcPts val="600"/>
              </a:spcBef>
              <a:spcAft>
                <a:spcPct val="0"/>
              </a:spcAft>
              <a:buSzPct val="100000"/>
            </a:pPr>
            <a:r>
              <a:rPr lang="ca-ES" sz="1600" smtClean="0">
                <a:solidFill>
                  <a:srgbClr val="7F7F7F"/>
                </a:solidFill>
                <a:latin typeface="Arial" charset="0"/>
                <a:cs typeface="Arial" charset="0"/>
              </a:rPr>
              <a:t>Efforts are being made to get a social organisation to run it, through the Employment Promotion Network set up by the Horta-Guinardó District Council. </a:t>
            </a:r>
          </a:p>
          <a:p>
            <a:pPr fontAlgn="base">
              <a:lnSpc>
                <a:spcPts val="1725"/>
              </a:lnSpc>
              <a:spcBef>
                <a:spcPts val="600"/>
              </a:spcBef>
              <a:spcAft>
                <a:spcPct val="0"/>
              </a:spcAft>
              <a:buSzPct val="100000"/>
            </a:pPr>
            <a:r>
              <a:rPr lang="ca-ES" sz="1600" smtClean="0">
                <a:solidFill>
                  <a:srgbClr val="7F7F7F"/>
                </a:solidFill>
                <a:latin typeface="Arial" charset="0"/>
                <a:cs typeface="Arial" charset="0"/>
              </a:rPr>
              <a:t>Project coordinated by the Barcelona Municipal Institute of Markets and the District.</a:t>
            </a:r>
          </a:p>
        </p:txBody>
      </p:sp>
      <p:sp>
        <p:nvSpPr>
          <p:cNvPr id="45066" name="Rectangle 18"/>
          <p:cNvSpPr>
            <a:spLocks noChangeArrowheads="1"/>
          </p:cNvSpPr>
          <p:nvPr/>
        </p:nvSpPr>
        <p:spPr bwMode="auto">
          <a:xfrm>
            <a:off x="4722813" y="334963"/>
            <a:ext cx="41338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ts val="600"/>
              </a:spcAft>
              <a:buSzPct val="100000"/>
            </a:pPr>
            <a:r>
              <a:rPr lang="ca-ES" sz="1600" b="1" smtClean="0">
                <a:solidFill>
                  <a:srgbClr val="4AB69C"/>
                </a:solidFill>
                <a:latin typeface="Arial" charset="0"/>
                <a:cs typeface="Arial" charset="0"/>
              </a:rPr>
              <a:t>Illustrative action: </a:t>
            </a:r>
            <a:r>
              <a:rPr lang="ca-ES" sz="1600" b="1" smtClean="0">
                <a:solidFill>
                  <a:srgbClr val="7F7F7F"/>
                </a:solidFill>
                <a:latin typeface="Arial" charset="0"/>
                <a:cs typeface="Arial" charset="0"/>
              </a:rPr>
              <a:t>Agriculturally-productive green rooftop at the Mercat de la Vall d’Hebron-Teixonera</a:t>
            </a:r>
          </a:p>
        </p:txBody>
      </p:sp>
      <p:pic>
        <p:nvPicPr>
          <p:cNvPr id="45067" name="Imatge 19"/>
          <p:cNvPicPr>
            <a:picLocks noChangeAspect="1" noChangeArrowheads="1"/>
          </p:cNvPicPr>
          <p:nvPr/>
        </p:nvPicPr>
        <p:blipFill>
          <a:blip r:embed="rId7">
            <a:extLst>
              <a:ext uri="{28A0092B-C50C-407E-A947-70E740481C1C}">
                <a14:useLocalDpi xmlns:a14="http://schemas.microsoft.com/office/drawing/2010/main" val="0"/>
              </a:ext>
            </a:extLst>
          </a:blip>
          <a:srcRect t="32463"/>
          <a:stretch>
            <a:fillRect/>
          </a:stretch>
        </p:blipFill>
        <p:spPr bwMode="auto">
          <a:xfrm>
            <a:off x="5148263" y="4554538"/>
            <a:ext cx="3124200"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Imatge 1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088" y="5516563"/>
            <a:ext cx="29908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4887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cstate="print">
            <a:duotone>
              <a:prstClr val="black"/>
              <a:schemeClr val="accent1">
                <a:tint val="45000"/>
                <a:satMod val="400000"/>
              </a:schemeClr>
            </a:duotone>
            <a:lum bright="-8000" contrast="51000"/>
          </a:blip>
          <a:stretch>
            <a:fillRect/>
          </a:stretch>
        </p:blipFill>
        <p:spPr>
          <a:xfrm>
            <a:off x="114300" y="101600"/>
            <a:ext cx="8915400" cy="6654800"/>
          </a:xfrm>
          <a:prstGeom prst="rect">
            <a:avLst/>
          </a:prstGeom>
        </p:spPr>
      </p:pic>
      <p:pic>
        <p:nvPicPr>
          <p:cNvPr id="46083" name="Imagen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675" y="541338"/>
            <a:ext cx="14970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ángulo 5"/>
          <p:cNvSpPr>
            <a:spLocks noChangeArrowheads="1"/>
          </p:cNvSpPr>
          <p:nvPr/>
        </p:nvSpPr>
        <p:spPr bwMode="auto">
          <a:xfrm>
            <a:off x="2139950" y="334963"/>
            <a:ext cx="2287588"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400"/>
              </a:lnSpc>
              <a:spcBef>
                <a:spcPct val="0"/>
              </a:spcBef>
              <a:spcAft>
                <a:spcPct val="0"/>
              </a:spcAft>
              <a:buSzPct val="100000"/>
            </a:pPr>
            <a:r>
              <a:rPr lang="ca-ES" sz="3200" b="1" smtClean="0">
                <a:solidFill>
                  <a:srgbClr val="4F81BD"/>
                </a:solidFill>
                <a:latin typeface="Arial" charset="0"/>
                <a:cs typeface="Arial" charset="0"/>
              </a:rPr>
              <a:t>Planning focused on climate</a:t>
            </a:r>
          </a:p>
        </p:txBody>
      </p:sp>
      <p:pic>
        <p:nvPicPr>
          <p:cNvPr id="46085" name="Imagen 9"/>
          <p:cNvPicPr>
            <a:picLocks noChangeAspect="1" noChangeArrowheads="1"/>
          </p:cNvPicPr>
          <p:nvPr/>
        </p:nvPicPr>
        <p:blipFill>
          <a:blip r:embed="rId5">
            <a:extLst>
              <a:ext uri="{28A0092B-C50C-407E-A947-70E740481C1C}">
                <a14:useLocalDpi xmlns:a14="http://schemas.microsoft.com/office/drawing/2010/main" val="0"/>
              </a:ext>
            </a:extLst>
          </a:blip>
          <a:srcRect l="62563"/>
          <a:stretch>
            <a:fillRect/>
          </a:stretch>
        </p:blipFill>
        <p:spPr bwMode="auto">
          <a:xfrm>
            <a:off x="8302625" y="6092825"/>
            <a:ext cx="574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Marcador de número de diapositiva 5"/>
          <p:cNvSpPr>
            <a:spLocks noGrp="1" noChangeArrowheads="1"/>
          </p:cNvSpPr>
          <p:nvPr>
            <p:ph type="sldNum" sz="quarter" idx="12"/>
          </p:nvPr>
        </p:nvSpPr>
        <p:spPr bwMode="auto">
          <a:xfrm>
            <a:off x="6875463"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CE5F54AD-C3E6-4DD5-A667-2439B56D33FC}" type="slidenum">
              <a:rPr lang="ca-ES" smtClean="0">
                <a:solidFill>
                  <a:srgbClr val="000000"/>
                </a:solidFill>
              </a:rPr>
              <a:pPr>
                <a:buSzPct val="100000"/>
              </a:pPr>
              <a:t>29</a:t>
            </a:fld>
            <a:endParaRPr lang="ca-ES" smtClean="0">
              <a:solidFill>
                <a:srgbClr val="000000"/>
              </a:solidFill>
            </a:endParaRPr>
          </a:p>
        </p:txBody>
      </p:sp>
      <p:sp>
        <p:nvSpPr>
          <p:cNvPr id="46087" name="Rectangle 2"/>
          <p:cNvSpPr>
            <a:spLocks noChangeArrowheads="1"/>
          </p:cNvSpPr>
          <p:nvPr/>
        </p:nvSpPr>
        <p:spPr bwMode="auto">
          <a:xfrm>
            <a:off x="295275" y="1989138"/>
            <a:ext cx="413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SzPct val="100000"/>
            </a:pPr>
            <a:r>
              <a:rPr lang="ca-ES" sz="1600" b="1" smtClean="0">
                <a:solidFill>
                  <a:srgbClr val="4F81BD"/>
                </a:solidFill>
                <a:latin typeface="Arial" charset="0"/>
                <a:cs typeface="Arial" charset="0"/>
              </a:rPr>
              <a:t>INCORPORATING THE CLIMATE VARIABLE IN URBAN PLANNING</a:t>
            </a:r>
          </a:p>
        </p:txBody>
      </p:sp>
      <p:pic>
        <p:nvPicPr>
          <p:cNvPr id="46088" name="Imagen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29000"/>
            <a:ext cx="1697038"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Rectangle 2"/>
          <p:cNvSpPr>
            <a:spLocks noChangeArrowheads="1"/>
          </p:cNvSpPr>
          <p:nvPr/>
        </p:nvSpPr>
        <p:spPr bwMode="auto">
          <a:xfrm>
            <a:off x="4702175" y="1452563"/>
            <a:ext cx="4283075"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pPr>
            <a:r>
              <a:rPr lang="ca-ES" sz="1600" smtClean="0">
                <a:solidFill>
                  <a:srgbClr val="7F7F7F"/>
                </a:solidFill>
                <a:latin typeface="Arial" charset="0"/>
                <a:cs typeface="Arial" charset="0"/>
              </a:rPr>
              <a:t>48 block interiors have already been reclaimed and made available to local residents (2017). The project to reclaim these spaces began in 1987. The aim was for people to have a green area within 200 metres of their homes. </a:t>
            </a:r>
          </a:p>
          <a:p>
            <a:pPr fontAlgn="base">
              <a:lnSpc>
                <a:spcPts val="1725"/>
              </a:lnSpc>
              <a:spcBef>
                <a:spcPts val="600"/>
              </a:spcBef>
              <a:spcAft>
                <a:spcPct val="0"/>
              </a:spcAft>
              <a:buSzPct val="100000"/>
            </a:pPr>
            <a:r>
              <a:rPr lang="ca-ES" sz="1600" smtClean="0">
                <a:solidFill>
                  <a:srgbClr val="7F7F7F"/>
                </a:solidFill>
                <a:latin typeface="Arial" charset="0"/>
                <a:cs typeface="Arial" charset="0"/>
              </a:rPr>
              <a:t>They are local areas providing opportunities that foster social cohesion (they are often linked to facilities and provide children’s recreation areas), health (some are equipped with keep-fit areas for elderly people), leisure and even cooling down (some have incorporated small urban beaches). This required specific amendments to the General Metropolitan Plan. </a:t>
            </a:r>
          </a:p>
        </p:txBody>
      </p:sp>
      <p:sp>
        <p:nvSpPr>
          <p:cNvPr id="46090" name="Rectangle 18"/>
          <p:cNvSpPr>
            <a:spLocks noChangeArrowheads="1"/>
          </p:cNvSpPr>
          <p:nvPr/>
        </p:nvSpPr>
        <p:spPr bwMode="auto">
          <a:xfrm>
            <a:off x="4722813" y="334963"/>
            <a:ext cx="41338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ts val="600"/>
              </a:spcAft>
              <a:buSzPct val="100000"/>
            </a:pPr>
            <a:r>
              <a:rPr lang="ca-ES" sz="1600" b="1" smtClean="0">
                <a:solidFill>
                  <a:srgbClr val="4F81BD"/>
                </a:solidFill>
                <a:latin typeface="Arial" charset="0"/>
                <a:cs typeface="Arial" charset="0"/>
              </a:rPr>
              <a:t>Illustrative action: </a:t>
            </a:r>
            <a:r>
              <a:rPr lang="ca-ES" sz="1600" b="1" smtClean="0">
                <a:solidFill>
                  <a:srgbClr val="7F7F7F"/>
                </a:solidFill>
                <a:latin typeface="Arial" charset="0"/>
                <a:cs typeface="Arial" charset="0"/>
              </a:rPr>
              <a:t>Reclaiming 100,000 m2 of public space in Eixample city-block interiors.</a:t>
            </a:r>
          </a:p>
        </p:txBody>
      </p:sp>
      <p:pic>
        <p:nvPicPr>
          <p:cNvPr id="46091" name="Imatg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5125" y="4913313"/>
            <a:ext cx="2689225"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Imatge 1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088" y="5516563"/>
            <a:ext cx="29908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846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idor de text 7"/>
          <p:cNvSpPr txBox="1">
            <a:spLocks/>
          </p:cNvSpPr>
          <p:nvPr/>
        </p:nvSpPr>
        <p:spPr>
          <a:xfrm>
            <a:off x="5436096" y="1628800"/>
            <a:ext cx="8893175"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ca-ES" sz="1800" b="1" dirty="0">
              <a:latin typeface="Verdana"/>
              <a:cs typeface="Verdana"/>
            </a:endParaRPr>
          </a:p>
        </p:txBody>
      </p:sp>
      <p:sp>
        <p:nvSpPr>
          <p:cNvPr id="18" name="Contenidor de text 8"/>
          <p:cNvSpPr>
            <a:spLocks noGrp="1"/>
          </p:cNvSpPr>
          <p:nvPr>
            <p:ph type="body" sz="quarter" idx="16"/>
          </p:nvPr>
        </p:nvSpPr>
        <p:spPr>
          <a:xfrm>
            <a:off x="107504" y="116632"/>
            <a:ext cx="8642350" cy="504056"/>
          </a:xfrm>
        </p:spPr>
        <p:txBody>
          <a:bodyPr/>
          <a:lstStyle/>
          <a:p>
            <a:r>
              <a:rPr lang="ca-ES" dirty="0" smtClean="0"/>
              <a:t>Gestionar la </a:t>
            </a:r>
            <a:r>
              <a:rPr lang="ca-ES" dirty="0" err="1" smtClean="0"/>
              <a:t>complejidad</a:t>
            </a:r>
            <a:r>
              <a:rPr lang="ca-ES" dirty="0" smtClean="0"/>
              <a:t> urbana</a:t>
            </a:r>
            <a:endParaRPr lang="ca-ES" dirty="0"/>
          </a:p>
        </p:txBody>
      </p:sp>
      <p:sp>
        <p:nvSpPr>
          <p:cNvPr id="19" name="Marcador de contenido 8"/>
          <p:cNvSpPr txBox="1">
            <a:spLocks/>
          </p:cNvSpPr>
          <p:nvPr/>
        </p:nvSpPr>
        <p:spPr>
          <a:xfrm>
            <a:off x="179512" y="620688"/>
            <a:ext cx="9001000" cy="369332"/>
          </a:xfrm>
          <a:prstGeom prst="rect">
            <a:avLst/>
          </a:prstGeom>
        </p:spPr>
        <p:txBody>
          <a:bodyPr wrap="square">
            <a:spAutoFit/>
          </a:bodyPr>
          <a:lstStyle/>
          <a:p>
            <a:r>
              <a:rPr lang="ca-ES" b="1" dirty="0" smtClean="0">
                <a:cs typeface="Verdana"/>
              </a:rPr>
              <a:t>mapa </a:t>
            </a:r>
            <a:r>
              <a:rPr lang="ca-ES" b="1" dirty="0">
                <a:cs typeface="Verdana"/>
              </a:rPr>
              <a:t>de </a:t>
            </a:r>
            <a:r>
              <a:rPr lang="ca-ES" b="1" dirty="0" err="1">
                <a:cs typeface="Verdana"/>
              </a:rPr>
              <a:t>riesgos</a:t>
            </a:r>
            <a:r>
              <a:rPr lang="ca-ES" b="1" dirty="0">
                <a:cs typeface="Verdana"/>
              </a:rPr>
              <a:t> </a:t>
            </a:r>
            <a:r>
              <a:rPr lang="ca-ES" b="1" dirty="0" err="1" smtClean="0">
                <a:cs typeface="Verdana"/>
              </a:rPr>
              <a:t>globales</a:t>
            </a:r>
            <a:r>
              <a:rPr lang="ca-ES" b="1" dirty="0" smtClean="0">
                <a:cs typeface="Verdana"/>
              </a:rPr>
              <a:t>  (</a:t>
            </a:r>
            <a:r>
              <a:rPr lang="ca-ES" b="1" dirty="0" err="1">
                <a:cs typeface="Verdana"/>
              </a:rPr>
              <a:t>World</a:t>
            </a:r>
            <a:r>
              <a:rPr lang="ca-ES" b="1" dirty="0">
                <a:cs typeface="Verdana"/>
              </a:rPr>
              <a:t> </a:t>
            </a:r>
            <a:r>
              <a:rPr lang="ca-ES" b="1" dirty="0" err="1">
                <a:cs typeface="Verdana"/>
              </a:rPr>
              <a:t>Economic</a:t>
            </a:r>
            <a:r>
              <a:rPr lang="ca-ES" b="1" dirty="0">
                <a:cs typeface="Verdana"/>
              </a:rPr>
              <a:t> </a:t>
            </a:r>
            <a:r>
              <a:rPr lang="ca-ES" b="1" dirty="0" err="1">
                <a:cs typeface="Verdana"/>
              </a:rPr>
              <a:t>Forum</a:t>
            </a:r>
            <a:r>
              <a:rPr lang="ca-ES" b="1" dirty="0">
                <a:cs typeface="Verdana"/>
              </a:rPr>
              <a:t>)</a:t>
            </a:r>
          </a:p>
        </p:txBody>
      </p:sp>
      <p:sp>
        <p:nvSpPr>
          <p:cNvPr id="8" name="Shape 92"/>
          <p:cNvSpPr/>
          <p:nvPr/>
        </p:nvSpPr>
        <p:spPr>
          <a:xfrm>
            <a:off x="6984288" y="5891871"/>
            <a:ext cx="2159712" cy="24109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r">
              <a:defRPr sz="1200">
                <a:solidFill>
                  <a:srgbClr val="424242"/>
                </a:solidFill>
                <a:latin typeface="Frutiger LT Std 45 Light"/>
                <a:ea typeface="Frutiger LT Std 45 Light"/>
                <a:cs typeface="Frutiger LT Std 45 Light"/>
                <a:sym typeface="Frutiger LT Std 45 Light"/>
              </a:defRPr>
            </a:lvl1pPr>
          </a:lstStyle>
          <a:p>
            <a:pPr lvl="0">
              <a:defRPr sz="1800">
                <a:solidFill>
                  <a:srgbClr val="000000"/>
                </a:solidFill>
              </a:defRPr>
            </a:pPr>
            <a:r>
              <a:rPr sz="900" dirty="0" smtClean="0">
                <a:solidFill>
                  <a:schemeClr val="tx1">
                    <a:lumMod val="75000"/>
                    <a:lumOff val="25000"/>
                  </a:schemeClr>
                </a:solidFill>
              </a:rPr>
              <a:t>©</a:t>
            </a:r>
            <a:r>
              <a:rPr lang="fr-FR" sz="900" dirty="0" smtClean="0">
                <a:solidFill>
                  <a:schemeClr val="tx1">
                    <a:lumMod val="75000"/>
                    <a:lumOff val="25000"/>
                  </a:schemeClr>
                </a:solidFill>
              </a:rPr>
              <a:t>World </a:t>
            </a:r>
            <a:r>
              <a:rPr lang="fr-FR" sz="900" dirty="0" err="1" smtClean="0">
                <a:solidFill>
                  <a:schemeClr val="tx1">
                    <a:lumMod val="75000"/>
                    <a:lumOff val="25000"/>
                  </a:schemeClr>
                </a:solidFill>
              </a:rPr>
              <a:t>Economic</a:t>
            </a:r>
            <a:r>
              <a:rPr lang="fr-FR" sz="900" dirty="0" smtClean="0">
                <a:solidFill>
                  <a:schemeClr val="tx1">
                    <a:lumMod val="75000"/>
                    <a:lumOff val="25000"/>
                  </a:schemeClr>
                </a:solidFill>
              </a:rPr>
              <a:t> Forum</a:t>
            </a:r>
            <a:endParaRPr sz="900" dirty="0">
              <a:solidFill>
                <a:schemeClr val="tx1">
                  <a:lumMod val="75000"/>
                  <a:lumOff val="25000"/>
                </a:schemeClr>
              </a:solidFill>
            </a:endParaRPr>
          </a:p>
        </p:txBody>
      </p:sp>
      <p:pic>
        <p:nvPicPr>
          <p:cNvPr id="10" name="Image 3" descr="Image.B7D7A787-36E5-49FC-B24A-F96240404779.png"/>
          <p:cNvPicPr>
            <a:picLocks noChangeAspect="1"/>
          </p:cNvPicPr>
          <p:nvPr/>
        </p:nvPicPr>
        <p:blipFill rotWithShape="1">
          <a:blip r:embed="rId3">
            <a:extLst>
              <a:ext uri="{28A0092B-C50C-407E-A947-70E740481C1C}">
                <a14:useLocalDpi xmlns:a14="http://schemas.microsoft.com/office/drawing/2010/main" val="0"/>
              </a:ext>
            </a:extLst>
          </a:blip>
          <a:srcRect l="13088" t="82409" r="34233" b="3421"/>
          <a:stretch/>
        </p:blipFill>
        <p:spPr>
          <a:xfrm>
            <a:off x="5466928" y="1988840"/>
            <a:ext cx="3713584" cy="956962"/>
          </a:xfrm>
          <a:prstGeom prst="rect">
            <a:avLst/>
          </a:prstGeom>
        </p:spPr>
      </p:pic>
      <p:pic>
        <p:nvPicPr>
          <p:cNvPr id="11" name="Image 3" descr="Image.B7D7A787-36E5-49FC-B24A-F96240404779.png"/>
          <p:cNvPicPr>
            <a:picLocks noChangeAspect="1"/>
          </p:cNvPicPr>
          <p:nvPr/>
        </p:nvPicPr>
        <p:blipFill rotWithShape="1">
          <a:blip r:embed="rId3">
            <a:extLst>
              <a:ext uri="{28A0092B-C50C-407E-A947-70E740481C1C}">
                <a14:useLocalDpi xmlns:a14="http://schemas.microsoft.com/office/drawing/2010/main" val="0"/>
              </a:ext>
            </a:extLst>
          </a:blip>
          <a:srcRect l="75823" t="83043" r="6479" b="2787"/>
          <a:stretch/>
        </p:blipFill>
        <p:spPr>
          <a:xfrm>
            <a:off x="6588224" y="3118058"/>
            <a:ext cx="1247616" cy="956962"/>
          </a:xfrm>
          <a:prstGeom prst="rect">
            <a:avLst/>
          </a:prstGeom>
        </p:spPr>
      </p:pic>
      <p:pic>
        <p:nvPicPr>
          <p:cNvPr id="12"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613" t="12244" r="38307" b="21041"/>
          <a:stretch/>
        </p:blipFill>
        <p:spPr bwMode="auto">
          <a:xfrm>
            <a:off x="20077" y="1124744"/>
            <a:ext cx="6054491" cy="5600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634" t="80740" r="37429" b="5232"/>
          <a:stretch/>
        </p:blipFill>
        <p:spPr bwMode="auto">
          <a:xfrm>
            <a:off x="7812360" y="2814013"/>
            <a:ext cx="1334566" cy="1177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5804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cstate="print">
            <a:duotone>
              <a:prstClr val="black"/>
              <a:srgbClr val="106E4B">
                <a:tint val="45000"/>
                <a:satMod val="400000"/>
              </a:srgbClr>
            </a:duotone>
            <a:lum bright="-22000" contrast="62000"/>
          </a:blip>
          <a:stretch>
            <a:fillRect/>
          </a:stretch>
        </p:blipFill>
        <p:spPr>
          <a:xfrm>
            <a:off x="114300" y="101600"/>
            <a:ext cx="8915400" cy="6654800"/>
          </a:xfrm>
          <a:prstGeom prst="rect">
            <a:avLst/>
          </a:prstGeom>
        </p:spPr>
      </p:pic>
      <p:pic>
        <p:nvPicPr>
          <p:cNvPr id="47107" name="Imagen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88" y="334963"/>
            <a:ext cx="9937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ángulo 7"/>
          <p:cNvSpPr>
            <a:spLocks noChangeArrowheads="1"/>
          </p:cNvSpPr>
          <p:nvPr/>
        </p:nvSpPr>
        <p:spPr bwMode="auto">
          <a:xfrm>
            <a:off x="2139950" y="334963"/>
            <a:ext cx="24320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400"/>
              </a:lnSpc>
              <a:spcBef>
                <a:spcPct val="0"/>
              </a:spcBef>
              <a:spcAft>
                <a:spcPct val="0"/>
              </a:spcAft>
              <a:buSzPct val="100000"/>
            </a:pPr>
            <a:r>
              <a:rPr lang="ca-ES" sz="3200" b="1" smtClean="0">
                <a:solidFill>
                  <a:srgbClr val="106E4B"/>
                </a:solidFill>
                <a:latin typeface="Arial" charset="0"/>
                <a:cs typeface="Arial" charset="0"/>
              </a:rPr>
              <a:t>Many more green areas</a:t>
            </a:r>
          </a:p>
        </p:txBody>
      </p:sp>
      <p:pic>
        <p:nvPicPr>
          <p:cNvPr id="47109" name="Imagen 9"/>
          <p:cNvPicPr>
            <a:picLocks noChangeAspect="1" noChangeArrowheads="1"/>
          </p:cNvPicPr>
          <p:nvPr/>
        </p:nvPicPr>
        <p:blipFill>
          <a:blip r:embed="rId5">
            <a:extLst>
              <a:ext uri="{28A0092B-C50C-407E-A947-70E740481C1C}">
                <a14:useLocalDpi xmlns:a14="http://schemas.microsoft.com/office/drawing/2010/main" val="0"/>
              </a:ext>
            </a:extLst>
          </a:blip>
          <a:srcRect l="62563"/>
          <a:stretch>
            <a:fillRect/>
          </a:stretch>
        </p:blipFill>
        <p:spPr bwMode="auto">
          <a:xfrm>
            <a:off x="8302625" y="6092825"/>
            <a:ext cx="574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Marcador de número de diapositiva 5"/>
          <p:cNvSpPr>
            <a:spLocks noGrp="1" noChangeArrowheads="1"/>
          </p:cNvSpPr>
          <p:nvPr>
            <p:ph type="sldNum" sz="quarter" idx="12"/>
          </p:nvPr>
        </p:nvSpPr>
        <p:spPr bwMode="auto">
          <a:xfrm>
            <a:off x="6875463"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EE940206-0FB7-4DF5-9762-F1CDC7D71D8C}" type="slidenum">
              <a:rPr lang="ca-ES" smtClean="0">
                <a:solidFill>
                  <a:srgbClr val="000000"/>
                </a:solidFill>
              </a:rPr>
              <a:pPr>
                <a:buSzPct val="100000"/>
              </a:pPr>
              <a:t>30</a:t>
            </a:fld>
            <a:endParaRPr lang="ca-ES" smtClean="0">
              <a:solidFill>
                <a:srgbClr val="000000"/>
              </a:solidFill>
            </a:endParaRPr>
          </a:p>
        </p:txBody>
      </p:sp>
      <p:sp>
        <p:nvSpPr>
          <p:cNvPr id="47111" name="Rectangle 2"/>
          <p:cNvSpPr>
            <a:spLocks noChangeArrowheads="1"/>
          </p:cNvSpPr>
          <p:nvPr/>
        </p:nvSpPr>
        <p:spPr bwMode="auto">
          <a:xfrm>
            <a:off x="295275" y="1989138"/>
            <a:ext cx="41322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SzPct val="100000"/>
            </a:pPr>
            <a:r>
              <a:rPr lang="ca-ES" sz="1600" b="1" smtClean="0">
                <a:solidFill>
                  <a:srgbClr val="106E4B"/>
                </a:solidFill>
                <a:latin typeface="Arial" charset="0"/>
                <a:cs typeface="Arial" charset="0"/>
              </a:rPr>
              <a:t>ACHIEVING ANOTHER 1.6 KM</a:t>
            </a:r>
            <a:r>
              <a:rPr lang="ca-ES" sz="1600" b="1" baseline="30000" smtClean="0">
                <a:solidFill>
                  <a:srgbClr val="106E4B"/>
                </a:solidFill>
                <a:latin typeface="Arial" charset="0"/>
                <a:cs typeface="Arial" charset="0"/>
              </a:rPr>
              <a:t>2</a:t>
            </a:r>
            <a:r>
              <a:rPr lang="ca-ES" sz="1600" b="1" smtClean="0">
                <a:solidFill>
                  <a:srgbClr val="106E4B"/>
                </a:solidFill>
                <a:latin typeface="Arial" charset="0"/>
                <a:cs typeface="Arial" charset="0"/>
              </a:rPr>
              <a:t> OF GREEN SURFACE AREA</a:t>
            </a:r>
          </a:p>
          <a:p>
            <a:pPr fontAlgn="base">
              <a:spcBef>
                <a:spcPct val="0"/>
              </a:spcBef>
              <a:spcAft>
                <a:spcPct val="0"/>
              </a:spcAft>
              <a:buSzPct val="100000"/>
            </a:pPr>
            <a:r>
              <a:rPr lang="ca-ES" sz="1600" b="1" smtClean="0">
                <a:solidFill>
                  <a:srgbClr val="106E4B"/>
                </a:solidFill>
                <a:latin typeface="Arial" charset="0"/>
                <a:cs typeface="Arial" charset="0"/>
              </a:rPr>
              <a:t> AND PRESERVING SPECIES THAT ARE VULNERABLE TO CLIMATE CHANGE</a:t>
            </a:r>
          </a:p>
        </p:txBody>
      </p:sp>
      <p:pic>
        <p:nvPicPr>
          <p:cNvPr id="47112" name="Imagen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0188" y="3354388"/>
            <a:ext cx="16954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Rectangle 2"/>
          <p:cNvSpPr>
            <a:spLocks noChangeArrowheads="1"/>
          </p:cNvSpPr>
          <p:nvPr/>
        </p:nvSpPr>
        <p:spPr bwMode="auto">
          <a:xfrm>
            <a:off x="4702175" y="1452563"/>
            <a:ext cx="4283075"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pPr>
            <a:r>
              <a:rPr lang="ca-ES" sz="1600" smtClean="0">
                <a:solidFill>
                  <a:srgbClr val="7F7F7F"/>
                </a:solidFill>
                <a:latin typeface="Arial" charset="0"/>
                <a:cs typeface="Arial" charset="0"/>
              </a:rPr>
              <a:t>This 448 m2 area encourages the presence of wildlife by means of carefully selected nectariferous plants, which provide food for certain species of butterflies and other pollinators. Small rockeries and tree trunks also offer shelter and feeding possibilities to birds, insectivores and other beneficial species of fauna. </a:t>
            </a:r>
          </a:p>
          <a:p>
            <a:pPr fontAlgn="base">
              <a:lnSpc>
                <a:spcPts val="1725"/>
              </a:lnSpc>
              <a:spcBef>
                <a:spcPts val="600"/>
              </a:spcBef>
              <a:spcAft>
                <a:spcPct val="0"/>
              </a:spcAft>
              <a:buSzPct val="100000"/>
            </a:pPr>
            <a:r>
              <a:rPr lang="ca-ES" sz="1600" smtClean="0">
                <a:solidFill>
                  <a:srgbClr val="7F7F7F"/>
                </a:solidFill>
                <a:latin typeface="Arial" charset="0"/>
                <a:cs typeface="Arial" charset="0"/>
              </a:rPr>
              <a:t>Almost 99% of the garden is made from organic material, while the remaining 1% is for sprinklers and footpaths, so people can walk through the garden without treading on planted areas.</a:t>
            </a:r>
          </a:p>
        </p:txBody>
      </p:sp>
      <p:sp>
        <p:nvSpPr>
          <p:cNvPr id="47114" name="Rectangle 17"/>
          <p:cNvSpPr>
            <a:spLocks noChangeArrowheads="1"/>
          </p:cNvSpPr>
          <p:nvPr/>
        </p:nvSpPr>
        <p:spPr bwMode="auto">
          <a:xfrm>
            <a:off x="4722813" y="334963"/>
            <a:ext cx="41338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ts val="600"/>
              </a:spcAft>
              <a:buSzPct val="100000"/>
            </a:pPr>
            <a:r>
              <a:rPr lang="ca-ES" sz="1600" b="1" smtClean="0">
                <a:solidFill>
                  <a:srgbClr val="106E4B"/>
                </a:solidFill>
                <a:latin typeface="Arial" charset="0"/>
                <a:cs typeface="Arial" charset="0"/>
              </a:rPr>
              <a:t>Illustrative action: </a:t>
            </a:r>
            <a:r>
              <a:rPr lang="ca-ES" sz="1600" b="1" smtClean="0">
                <a:solidFill>
                  <a:srgbClr val="7F7F7F"/>
                </a:solidFill>
                <a:latin typeface="Arial" charset="0"/>
                <a:cs typeface="Arial" charset="0"/>
              </a:rPr>
              <a:t>Parc de Joan Miró, which includes an area of special interest for biodiversity </a:t>
            </a:r>
          </a:p>
        </p:txBody>
      </p:sp>
      <p:pic>
        <p:nvPicPr>
          <p:cNvPr id="47115" name="Imatg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5005388"/>
            <a:ext cx="23368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Imatg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2988" y="5348288"/>
            <a:ext cx="29908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566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cstate="print">
            <a:duotone>
              <a:prstClr val="black"/>
              <a:srgbClr val="4F9883">
                <a:tint val="45000"/>
                <a:satMod val="400000"/>
              </a:srgbClr>
            </a:duotone>
            <a:lum bright="-19000" contrast="51000"/>
          </a:blip>
          <a:stretch>
            <a:fillRect/>
          </a:stretch>
        </p:blipFill>
        <p:spPr>
          <a:xfrm>
            <a:off x="114300" y="101600"/>
            <a:ext cx="8915400" cy="6654800"/>
          </a:xfrm>
          <a:prstGeom prst="rect">
            <a:avLst/>
          </a:prstGeom>
        </p:spPr>
      </p:pic>
      <p:pic>
        <p:nvPicPr>
          <p:cNvPr id="48131" name="Imagen 9"/>
          <p:cNvPicPr>
            <a:picLocks noChangeAspect="1" noChangeArrowheads="1"/>
          </p:cNvPicPr>
          <p:nvPr/>
        </p:nvPicPr>
        <p:blipFill>
          <a:blip r:embed="rId4">
            <a:extLst>
              <a:ext uri="{28A0092B-C50C-407E-A947-70E740481C1C}">
                <a14:useLocalDpi xmlns:a14="http://schemas.microsoft.com/office/drawing/2010/main" val="0"/>
              </a:ext>
            </a:extLst>
          </a:blip>
          <a:srcRect l="62563"/>
          <a:stretch>
            <a:fillRect/>
          </a:stretch>
        </p:blipFill>
        <p:spPr bwMode="auto">
          <a:xfrm>
            <a:off x="8302625" y="6092825"/>
            <a:ext cx="574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Imagen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 y="309563"/>
            <a:ext cx="1463675"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ángulo 8"/>
          <p:cNvSpPr>
            <a:spLocks noChangeArrowheads="1"/>
          </p:cNvSpPr>
          <p:nvPr/>
        </p:nvSpPr>
        <p:spPr bwMode="auto">
          <a:xfrm>
            <a:off x="2005013" y="334963"/>
            <a:ext cx="24225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400"/>
              </a:lnSpc>
              <a:spcBef>
                <a:spcPct val="0"/>
              </a:spcBef>
              <a:spcAft>
                <a:spcPct val="0"/>
              </a:spcAft>
              <a:buSzPct val="100000"/>
            </a:pPr>
            <a:r>
              <a:rPr lang="ca-ES" sz="3200" b="1" smtClean="0">
                <a:solidFill>
                  <a:srgbClr val="4F9883"/>
                </a:solidFill>
                <a:latin typeface="Arial" charset="0"/>
                <a:cs typeface="Arial" charset="0"/>
              </a:rPr>
              <a:t>Not a single drop wasted</a:t>
            </a:r>
          </a:p>
        </p:txBody>
      </p:sp>
      <p:sp>
        <p:nvSpPr>
          <p:cNvPr id="48134" name="Marcador de número de diapositiva 5"/>
          <p:cNvSpPr>
            <a:spLocks noGrp="1" noChangeArrowheads="1"/>
          </p:cNvSpPr>
          <p:nvPr>
            <p:ph type="sldNum" sz="quarter" idx="12"/>
          </p:nvPr>
        </p:nvSpPr>
        <p:spPr bwMode="auto">
          <a:xfrm>
            <a:off x="6875463"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1B881B38-2907-417F-8D28-CADBA4EC3319}" type="slidenum">
              <a:rPr lang="ca-ES" smtClean="0">
                <a:solidFill>
                  <a:srgbClr val="000000"/>
                </a:solidFill>
              </a:rPr>
              <a:pPr>
                <a:buSzPct val="100000"/>
              </a:pPr>
              <a:t>31</a:t>
            </a:fld>
            <a:endParaRPr lang="ca-ES" smtClean="0">
              <a:solidFill>
                <a:srgbClr val="000000"/>
              </a:solidFill>
            </a:endParaRPr>
          </a:p>
        </p:txBody>
      </p:sp>
      <p:sp>
        <p:nvSpPr>
          <p:cNvPr id="48135" name="Rectangle 2"/>
          <p:cNvSpPr>
            <a:spLocks noChangeArrowheads="1"/>
          </p:cNvSpPr>
          <p:nvPr/>
        </p:nvSpPr>
        <p:spPr bwMode="auto">
          <a:xfrm>
            <a:off x="295275" y="1989138"/>
            <a:ext cx="413226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SzPct val="100000"/>
            </a:pPr>
            <a:r>
              <a:rPr lang="ca-ES" sz="1600" b="1" smtClean="0">
                <a:solidFill>
                  <a:srgbClr val="4F9883"/>
                </a:solidFill>
                <a:latin typeface="Arial" charset="0"/>
                <a:cs typeface="Arial" charset="0"/>
              </a:rPr>
              <a:t>CLOSING THE WATER CYCLE AND OPTIMISING THE USE OF PHREATIC WATER, PROMOTING USES OF RAIN AND REGENERATED WATER AND FACILITATING WATER INFILTRATION INTO THE SUBSOIL</a:t>
            </a:r>
          </a:p>
        </p:txBody>
      </p:sp>
      <p:pic>
        <p:nvPicPr>
          <p:cNvPr id="48136" name="Imagen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4475" y="3643313"/>
            <a:ext cx="16954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Rectangle 2"/>
          <p:cNvSpPr>
            <a:spLocks noChangeArrowheads="1"/>
          </p:cNvSpPr>
          <p:nvPr/>
        </p:nvSpPr>
        <p:spPr bwMode="auto">
          <a:xfrm>
            <a:off x="4702175" y="1452563"/>
            <a:ext cx="428307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pPr>
            <a:r>
              <a:rPr lang="ca-ES" sz="1600" smtClean="0">
                <a:solidFill>
                  <a:srgbClr val="7F7F7F"/>
                </a:solidFill>
                <a:latin typeface="Arial" charset="0"/>
                <a:cs typeface="Arial" charset="0"/>
              </a:rPr>
              <a:t>Parc de Joan Raventós, in the Sarrià neighbourhood, has a surface area of 20.000 m2and it was opened in 2009 following the reclamation of the old Riera de les Monges dry riverbed. Built with an innovative, sustainable drainage system, it collects rainwater through various kinds of surfacing, which filter the water while purifying it, so that it eventually reaches the subsoil. In the event of a downpour, the water is kept in the retention area or anti-flooding areas created for that purpose. </a:t>
            </a:r>
          </a:p>
        </p:txBody>
      </p:sp>
      <p:sp>
        <p:nvSpPr>
          <p:cNvPr id="48138" name="Rectangle 18"/>
          <p:cNvSpPr>
            <a:spLocks noChangeArrowheads="1"/>
          </p:cNvSpPr>
          <p:nvPr/>
        </p:nvSpPr>
        <p:spPr bwMode="auto">
          <a:xfrm>
            <a:off x="4722813" y="334963"/>
            <a:ext cx="41338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ts val="600"/>
              </a:spcAft>
              <a:buSzPct val="100000"/>
            </a:pPr>
            <a:r>
              <a:rPr lang="ca-ES" sz="1600" b="1" smtClean="0">
                <a:solidFill>
                  <a:srgbClr val="4F9883"/>
                </a:solidFill>
                <a:latin typeface="Arial" charset="0"/>
                <a:cs typeface="Arial" charset="0"/>
              </a:rPr>
              <a:t>Illustrative action: </a:t>
            </a:r>
            <a:r>
              <a:rPr lang="ca-ES" sz="1600" b="1" smtClean="0">
                <a:solidFill>
                  <a:srgbClr val="7F7F7F"/>
                </a:solidFill>
                <a:latin typeface="Arial" charset="0"/>
                <a:cs typeface="Arial" charset="0"/>
              </a:rPr>
              <a:t>Parc de Joan Raventós, a green area that absorbs rainwater.</a:t>
            </a:r>
          </a:p>
        </p:txBody>
      </p:sp>
      <p:pic>
        <p:nvPicPr>
          <p:cNvPr id="48139" name="Imatge 21" descr="Resultat d'imatges de parc de joan reventós sistema drenaj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263" y="4667250"/>
            <a:ext cx="2871787"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Imatge 1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5825" y="5484813"/>
            <a:ext cx="295116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561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n 5"/>
          <p:cNvPicPr>
            <a:picLocks noChangeAspect="1"/>
          </p:cNvPicPr>
          <p:nvPr/>
        </p:nvPicPr>
        <p:blipFill>
          <a:blip r:embed="rId3" cstate="print">
            <a:duotone>
              <a:prstClr val="black"/>
              <a:srgbClr val="72CA8C">
                <a:tint val="45000"/>
                <a:satMod val="400000"/>
              </a:srgbClr>
            </a:duotone>
            <a:lum contrast="36000"/>
          </a:blip>
          <a:stretch>
            <a:fillRect/>
          </a:stretch>
        </p:blipFill>
        <p:spPr>
          <a:xfrm>
            <a:off x="114300" y="101600"/>
            <a:ext cx="8915400" cy="6654800"/>
          </a:xfrm>
          <a:prstGeom prst="rect">
            <a:avLst/>
          </a:prstGeom>
        </p:spPr>
      </p:pic>
      <p:pic>
        <p:nvPicPr>
          <p:cNvPr id="49155" name="Imagen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525" y="498475"/>
            <a:ext cx="13906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Imagen 9"/>
          <p:cNvPicPr>
            <a:picLocks noChangeAspect="1" noChangeArrowheads="1"/>
          </p:cNvPicPr>
          <p:nvPr/>
        </p:nvPicPr>
        <p:blipFill>
          <a:blip r:embed="rId5">
            <a:extLst>
              <a:ext uri="{28A0092B-C50C-407E-A947-70E740481C1C}">
                <a14:useLocalDpi xmlns:a14="http://schemas.microsoft.com/office/drawing/2010/main" val="0"/>
              </a:ext>
            </a:extLst>
          </a:blip>
          <a:srcRect l="62563"/>
          <a:stretch>
            <a:fillRect/>
          </a:stretch>
        </p:blipFill>
        <p:spPr bwMode="auto">
          <a:xfrm>
            <a:off x="8302625" y="6092825"/>
            <a:ext cx="574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Marcador de número de diapositiva 5"/>
          <p:cNvSpPr>
            <a:spLocks noGrp="1" noChangeArrowheads="1"/>
          </p:cNvSpPr>
          <p:nvPr>
            <p:ph type="sldNum" sz="quarter" idx="12"/>
          </p:nvPr>
        </p:nvSpPr>
        <p:spPr bwMode="auto">
          <a:xfrm>
            <a:off x="6875463"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07BD4C45-20E9-46E5-A6E4-1C2967A558AD}" type="slidenum">
              <a:rPr lang="ca-ES" smtClean="0">
                <a:solidFill>
                  <a:srgbClr val="000000"/>
                </a:solidFill>
              </a:rPr>
              <a:pPr>
                <a:buSzPct val="100000"/>
              </a:pPr>
              <a:t>32</a:t>
            </a:fld>
            <a:endParaRPr lang="ca-ES" smtClean="0">
              <a:solidFill>
                <a:srgbClr val="000000"/>
              </a:solidFill>
            </a:endParaRPr>
          </a:p>
        </p:txBody>
      </p:sp>
      <p:sp>
        <p:nvSpPr>
          <p:cNvPr id="49158" name="Rectángulo 4"/>
          <p:cNvSpPr>
            <a:spLocks noChangeArrowheads="1"/>
          </p:cNvSpPr>
          <p:nvPr/>
        </p:nvSpPr>
        <p:spPr bwMode="auto">
          <a:xfrm>
            <a:off x="2005013" y="334963"/>
            <a:ext cx="256698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400"/>
              </a:lnSpc>
              <a:spcBef>
                <a:spcPct val="0"/>
              </a:spcBef>
              <a:spcAft>
                <a:spcPct val="0"/>
              </a:spcAft>
              <a:buSzPct val="100000"/>
            </a:pPr>
            <a:r>
              <a:rPr lang="ca-ES" sz="3200" b="1" smtClean="0">
                <a:solidFill>
                  <a:srgbClr val="91C589"/>
                </a:solidFill>
                <a:latin typeface="Arial" charset="0"/>
                <a:cs typeface="Arial" charset="0"/>
              </a:rPr>
              <a:t>Renewables in public spaces</a:t>
            </a:r>
          </a:p>
        </p:txBody>
      </p:sp>
      <p:sp>
        <p:nvSpPr>
          <p:cNvPr id="49159" name="Rectangle 2"/>
          <p:cNvSpPr>
            <a:spLocks noChangeArrowheads="1"/>
          </p:cNvSpPr>
          <p:nvPr/>
        </p:nvSpPr>
        <p:spPr bwMode="auto">
          <a:xfrm>
            <a:off x="295275" y="1989138"/>
            <a:ext cx="413226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SzPct val="100000"/>
            </a:pPr>
            <a:r>
              <a:rPr lang="ca-ES" sz="1600" b="1" smtClean="0">
                <a:solidFill>
                  <a:srgbClr val="91C589"/>
                </a:solidFill>
                <a:latin typeface="Arial" charset="0"/>
                <a:cs typeface="Arial" charset="0"/>
              </a:rPr>
              <a:t>FOSTERING THE INSTALLATION OF SOLAR POWER FACILITIES IN PUBLIC AREAS BY MEANS OF NEW STRUCTURES OR TRANSFORMING EXISTING URBAN STRUCTURES</a:t>
            </a:r>
          </a:p>
        </p:txBody>
      </p:sp>
      <p:pic>
        <p:nvPicPr>
          <p:cNvPr id="49160" name="Imagen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4475" y="3438525"/>
            <a:ext cx="16954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Rectangle 2"/>
          <p:cNvSpPr>
            <a:spLocks noChangeArrowheads="1"/>
          </p:cNvSpPr>
          <p:nvPr/>
        </p:nvSpPr>
        <p:spPr bwMode="auto">
          <a:xfrm>
            <a:off x="4702175" y="1452563"/>
            <a:ext cx="428307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pPr>
            <a:r>
              <a:rPr lang="ca-ES" sz="1600" smtClean="0">
                <a:solidFill>
                  <a:srgbClr val="7F7F7F"/>
                </a:solidFill>
                <a:latin typeface="Arial" charset="0"/>
                <a:cs typeface="Arial" charset="0"/>
              </a:rPr>
              <a:t>A pergola has been built over a children’s play area and, in addition to providing shade,it generates electricity from the sun’s energy.</a:t>
            </a:r>
          </a:p>
          <a:p>
            <a:pPr fontAlgn="base">
              <a:lnSpc>
                <a:spcPts val="1725"/>
              </a:lnSpc>
              <a:spcBef>
                <a:spcPts val="600"/>
              </a:spcBef>
              <a:spcAft>
                <a:spcPct val="0"/>
              </a:spcAft>
              <a:buSzPct val="100000"/>
            </a:pPr>
            <a:r>
              <a:rPr lang="ca-ES" sz="1600" smtClean="0">
                <a:solidFill>
                  <a:srgbClr val="7F7F7F"/>
                </a:solidFill>
                <a:latin typeface="Arial" charset="0"/>
                <a:cs typeface="Arial" charset="0"/>
              </a:rPr>
              <a:t>It has photovoltaic panels that supply up to 12,48kWp of installed power. It is connected to a system of lithium-ion batteries and supplies 70% of the square’s annual lighting needs. When the energy stored in the batteries proves insufficient, the lights are powered directly from the electricity grid.</a:t>
            </a:r>
          </a:p>
        </p:txBody>
      </p:sp>
      <p:sp>
        <p:nvSpPr>
          <p:cNvPr id="49162" name="Rectangle 17"/>
          <p:cNvSpPr>
            <a:spLocks noChangeArrowheads="1"/>
          </p:cNvSpPr>
          <p:nvPr/>
        </p:nvSpPr>
        <p:spPr bwMode="auto">
          <a:xfrm>
            <a:off x="4722813" y="334963"/>
            <a:ext cx="41338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ts val="600"/>
              </a:spcAft>
              <a:buSzPct val="100000"/>
            </a:pPr>
            <a:r>
              <a:rPr lang="ca-ES" sz="1600" b="1" smtClean="0">
                <a:solidFill>
                  <a:srgbClr val="91C589"/>
                </a:solidFill>
                <a:latin typeface="Arial" charset="0"/>
                <a:cs typeface="Arial" charset="0"/>
              </a:rPr>
              <a:t>Illustrative action: </a:t>
            </a:r>
            <a:r>
              <a:rPr lang="ca-ES" sz="1600" b="1" smtClean="0">
                <a:solidFill>
                  <a:srgbClr val="7F7F7F"/>
                </a:solidFill>
                <a:latin typeface="Arial" charset="0"/>
                <a:cs typeface="Arial" charset="0"/>
              </a:rPr>
              <a:t>Photovoltaic pergola over a children’s play area in Barcelona's Plaça del Centre.</a:t>
            </a:r>
          </a:p>
        </p:txBody>
      </p:sp>
      <p:pic>
        <p:nvPicPr>
          <p:cNvPr id="49163" name="Imatg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9400" y="4729163"/>
            <a:ext cx="2859088"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Imatg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5650" y="5484813"/>
            <a:ext cx="295116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7640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cstate="print">
            <a:duotone>
              <a:prstClr val="black"/>
              <a:srgbClr val="D9C3A5">
                <a:tint val="50000"/>
                <a:satMod val="180000"/>
              </a:srgbClr>
            </a:duotone>
            <a:lum bright="8000"/>
          </a:blip>
          <a:stretch>
            <a:fillRect/>
          </a:stretch>
        </p:blipFill>
        <p:spPr>
          <a:xfrm>
            <a:off x="114300" y="101600"/>
            <a:ext cx="8915400" cy="6654800"/>
          </a:xfrm>
          <a:prstGeom prst="rect">
            <a:avLst/>
          </a:prstGeom>
        </p:spPr>
      </p:pic>
      <p:pic>
        <p:nvPicPr>
          <p:cNvPr id="50179" name="Imagen 9"/>
          <p:cNvPicPr>
            <a:picLocks noChangeAspect="1" noChangeArrowheads="1"/>
          </p:cNvPicPr>
          <p:nvPr/>
        </p:nvPicPr>
        <p:blipFill>
          <a:blip r:embed="rId4">
            <a:extLst>
              <a:ext uri="{28A0092B-C50C-407E-A947-70E740481C1C}">
                <a14:useLocalDpi xmlns:a14="http://schemas.microsoft.com/office/drawing/2010/main" val="0"/>
              </a:ext>
            </a:extLst>
          </a:blip>
          <a:srcRect l="62563"/>
          <a:stretch>
            <a:fillRect/>
          </a:stretch>
        </p:blipFill>
        <p:spPr bwMode="auto">
          <a:xfrm>
            <a:off x="8302625" y="6092825"/>
            <a:ext cx="574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Imagen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788" y="469900"/>
            <a:ext cx="1497012"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ángulo 8"/>
          <p:cNvSpPr>
            <a:spLocks noChangeArrowheads="1"/>
          </p:cNvSpPr>
          <p:nvPr/>
        </p:nvSpPr>
        <p:spPr bwMode="auto">
          <a:xfrm>
            <a:off x="2005013" y="334963"/>
            <a:ext cx="24225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400"/>
              </a:lnSpc>
              <a:spcBef>
                <a:spcPct val="0"/>
              </a:spcBef>
              <a:spcAft>
                <a:spcPct val="0"/>
              </a:spcAft>
              <a:buSzPct val="100000"/>
            </a:pPr>
            <a:r>
              <a:rPr lang="ca-ES" sz="3200" b="1" smtClean="0">
                <a:solidFill>
                  <a:srgbClr val="A79C92"/>
                </a:solidFill>
                <a:latin typeface="Arial" charset="0"/>
                <a:cs typeface="Arial" charset="0"/>
              </a:rPr>
              <a:t>Getting around easily</a:t>
            </a:r>
          </a:p>
        </p:txBody>
      </p:sp>
      <p:sp>
        <p:nvSpPr>
          <p:cNvPr id="50182" name="Marcador de número de diapositiva 5"/>
          <p:cNvSpPr>
            <a:spLocks noGrp="1" noChangeArrowheads="1"/>
          </p:cNvSpPr>
          <p:nvPr>
            <p:ph type="sldNum" sz="quarter" idx="12"/>
          </p:nvPr>
        </p:nvSpPr>
        <p:spPr bwMode="auto">
          <a:xfrm>
            <a:off x="6875463"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A711A1C7-E74B-4C01-AB10-73E8810ED4C0}" type="slidenum">
              <a:rPr lang="ca-ES" smtClean="0">
                <a:solidFill>
                  <a:srgbClr val="000000"/>
                </a:solidFill>
              </a:rPr>
              <a:pPr>
                <a:buSzPct val="100000"/>
              </a:pPr>
              <a:t>33</a:t>
            </a:fld>
            <a:endParaRPr lang="ca-ES" smtClean="0">
              <a:solidFill>
                <a:srgbClr val="000000"/>
              </a:solidFill>
            </a:endParaRPr>
          </a:p>
        </p:txBody>
      </p:sp>
      <p:sp>
        <p:nvSpPr>
          <p:cNvPr id="50183" name="Rectangle 2"/>
          <p:cNvSpPr>
            <a:spLocks noChangeArrowheads="1"/>
          </p:cNvSpPr>
          <p:nvPr/>
        </p:nvSpPr>
        <p:spPr bwMode="auto">
          <a:xfrm>
            <a:off x="295275" y="1989138"/>
            <a:ext cx="413226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SzPct val="100000"/>
            </a:pPr>
            <a:r>
              <a:rPr lang="ca-ES" sz="1600" b="1" smtClean="0">
                <a:solidFill>
                  <a:srgbClr val="A79C92"/>
                </a:solidFill>
                <a:latin typeface="Arial" charset="0"/>
                <a:cs typeface="Arial" charset="0"/>
              </a:rPr>
              <a:t>TAKING ACTION WITH REGARD TO PUBLIC AREAS AND MOBILITY TO FOSTER COMMUNITY LIFE, SOCIAL COHESION, WELL-BEING AND PUBLIC HEALTH</a:t>
            </a:r>
          </a:p>
        </p:txBody>
      </p:sp>
      <p:pic>
        <p:nvPicPr>
          <p:cNvPr id="50184" name="Imagen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5" y="3440113"/>
            <a:ext cx="16954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Rectangle 2"/>
          <p:cNvSpPr>
            <a:spLocks noChangeArrowheads="1"/>
          </p:cNvSpPr>
          <p:nvPr/>
        </p:nvSpPr>
        <p:spPr bwMode="auto">
          <a:xfrm>
            <a:off x="4702175" y="1452563"/>
            <a:ext cx="428307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pPr>
            <a:r>
              <a:rPr lang="ca-ES" sz="1600" smtClean="0">
                <a:solidFill>
                  <a:srgbClr val="7F7F7F"/>
                </a:solidFill>
                <a:latin typeface="Arial" charset="0"/>
                <a:cs typeface="Arial" charset="0"/>
              </a:rPr>
              <a:t>The target is to have 308 km of cycle lanes by 2019, which means an increase of 165% on 2015. In this way, 95% of the city's population would have a cycle lane within 300m of their homes.</a:t>
            </a:r>
          </a:p>
          <a:p>
            <a:pPr fontAlgn="base">
              <a:lnSpc>
                <a:spcPts val="1725"/>
              </a:lnSpc>
              <a:spcBef>
                <a:spcPts val="600"/>
              </a:spcBef>
              <a:spcAft>
                <a:spcPct val="0"/>
              </a:spcAft>
              <a:buSzPct val="100000"/>
            </a:pPr>
            <a:r>
              <a:rPr lang="ca-ES" sz="1600" smtClean="0">
                <a:solidFill>
                  <a:srgbClr val="7F7F7F"/>
                </a:solidFill>
                <a:latin typeface="Arial" charset="0"/>
                <a:cs typeface="Arial" charset="0"/>
              </a:rPr>
              <a:t>130 actions are planned in streets and other locations to achieve the full deployment of the cycle lane network. In most cases, new cycle lanes will be created, although in some places, streets will be improved or signage introduced for cycling (30 kph zones) and cycle routes.</a:t>
            </a:r>
          </a:p>
        </p:txBody>
      </p:sp>
      <p:sp>
        <p:nvSpPr>
          <p:cNvPr id="50186" name="Rectangle 18"/>
          <p:cNvSpPr>
            <a:spLocks noChangeArrowheads="1"/>
          </p:cNvSpPr>
          <p:nvPr/>
        </p:nvSpPr>
        <p:spPr bwMode="auto">
          <a:xfrm>
            <a:off x="4722813" y="334963"/>
            <a:ext cx="4133850"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ts val="600"/>
              </a:spcAft>
              <a:buSzPct val="100000"/>
            </a:pPr>
            <a:r>
              <a:rPr lang="ca-ES" sz="1600" b="1" smtClean="0">
                <a:solidFill>
                  <a:srgbClr val="A79C92"/>
                </a:solidFill>
                <a:latin typeface="Arial" charset="0"/>
                <a:cs typeface="Arial" charset="0"/>
              </a:rPr>
              <a:t>Illustrative action: </a:t>
            </a:r>
            <a:r>
              <a:rPr lang="ca-ES" sz="1600" b="1" smtClean="0">
                <a:solidFill>
                  <a:srgbClr val="7F7F7F"/>
                </a:solidFill>
                <a:latin typeface="Arial" charset="0"/>
                <a:cs typeface="Arial" charset="0"/>
              </a:rPr>
              <a:t>Expanding the cycling infrastructure, as one of the main goals for implementing the measures set out in the 2013-2018 Urban Mobility Plan.</a:t>
            </a:r>
          </a:p>
        </p:txBody>
      </p:sp>
      <p:pic>
        <p:nvPicPr>
          <p:cNvPr id="50187" name="Imagen 21" descr="http://ajuntament.barcelona.cat/bicicleta/sites/default/files/Apostem_perGaudirEspai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4718050"/>
            <a:ext cx="2493963"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Imatge 1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650" y="5484813"/>
            <a:ext cx="295116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354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09538" y="104775"/>
            <a:ext cx="1890712" cy="188595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prstClr val="white"/>
              </a:solidFill>
            </a:endParaRPr>
          </a:p>
        </p:txBody>
      </p:sp>
      <p:pic>
        <p:nvPicPr>
          <p:cNvPr id="51203" name="Imagen 9"/>
          <p:cNvPicPr>
            <a:picLocks noChangeAspect="1" noChangeArrowheads="1"/>
          </p:cNvPicPr>
          <p:nvPr/>
        </p:nvPicPr>
        <p:blipFill>
          <a:blip r:embed="rId4">
            <a:extLst>
              <a:ext uri="{28A0092B-C50C-407E-A947-70E740481C1C}">
                <a14:useLocalDpi xmlns:a14="http://schemas.microsoft.com/office/drawing/2010/main" val="0"/>
              </a:ext>
            </a:extLst>
          </a:blip>
          <a:srcRect l="62563"/>
          <a:stretch>
            <a:fillRect/>
          </a:stretch>
        </p:blipFill>
        <p:spPr bwMode="auto">
          <a:xfrm>
            <a:off x="8302625" y="6092825"/>
            <a:ext cx="574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ángulo 8"/>
          <p:cNvSpPr>
            <a:spLocks noChangeArrowheads="1"/>
          </p:cNvSpPr>
          <p:nvPr/>
        </p:nvSpPr>
        <p:spPr bwMode="auto">
          <a:xfrm>
            <a:off x="2005013" y="334963"/>
            <a:ext cx="254317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400"/>
              </a:lnSpc>
              <a:spcBef>
                <a:spcPct val="0"/>
              </a:spcBef>
              <a:spcAft>
                <a:spcPct val="0"/>
              </a:spcAft>
              <a:buSzPct val="100000"/>
            </a:pPr>
            <a:r>
              <a:rPr lang="ca-ES" sz="3200" b="1" smtClean="0">
                <a:solidFill>
                  <a:srgbClr val="0066CC"/>
                </a:solidFill>
                <a:latin typeface="Arial" charset="0"/>
                <a:cs typeface="Arial" charset="0"/>
              </a:rPr>
              <a:t>Conserving the seafront</a:t>
            </a:r>
          </a:p>
        </p:txBody>
      </p:sp>
      <p:sp>
        <p:nvSpPr>
          <p:cNvPr id="51205" name="Marcador de número de diapositiva 5"/>
          <p:cNvSpPr>
            <a:spLocks noGrp="1" noChangeArrowheads="1"/>
          </p:cNvSpPr>
          <p:nvPr>
            <p:ph type="sldNum" sz="quarter" idx="12"/>
          </p:nvPr>
        </p:nvSpPr>
        <p:spPr bwMode="auto">
          <a:xfrm>
            <a:off x="6875463"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735829D4-C25E-498A-AA13-E4E49CDD8D15}" type="slidenum">
              <a:rPr lang="ca-ES" smtClean="0">
                <a:solidFill>
                  <a:srgbClr val="000000"/>
                </a:solidFill>
              </a:rPr>
              <a:pPr>
                <a:buSzPct val="100000"/>
              </a:pPr>
              <a:t>34</a:t>
            </a:fld>
            <a:endParaRPr lang="ca-ES" smtClean="0">
              <a:solidFill>
                <a:srgbClr val="000000"/>
              </a:solidFill>
            </a:endParaRPr>
          </a:p>
        </p:txBody>
      </p:sp>
      <p:sp>
        <p:nvSpPr>
          <p:cNvPr id="51206" name="Rectangle 2"/>
          <p:cNvSpPr>
            <a:spLocks noChangeArrowheads="1"/>
          </p:cNvSpPr>
          <p:nvPr/>
        </p:nvSpPr>
        <p:spPr bwMode="auto">
          <a:xfrm>
            <a:off x="295275" y="1989138"/>
            <a:ext cx="40608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SzPct val="100000"/>
            </a:pPr>
            <a:r>
              <a:rPr lang="ca-ES" sz="1600" b="1" smtClean="0">
                <a:solidFill>
                  <a:srgbClr val="0066CC"/>
                </a:solidFill>
                <a:latin typeface="Arial" charset="0"/>
                <a:cs typeface="Arial" charset="0"/>
              </a:rPr>
              <a:t>MAINTAINING AND MAKING THE MOST OF THE ENVIRONMENTAL SERVICES OFFERED BY THE SEA AND THE COASTLINE TO COMBAT CLIMATE CHANGE. ENSURING THE FUNCTIONAL INTEGRITY OF THE COASTLINE.</a:t>
            </a:r>
          </a:p>
        </p:txBody>
      </p:sp>
      <p:sp>
        <p:nvSpPr>
          <p:cNvPr id="51207" name="Rectangle 2"/>
          <p:cNvSpPr>
            <a:spLocks noChangeArrowheads="1"/>
          </p:cNvSpPr>
          <p:nvPr/>
        </p:nvSpPr>
        <p:spPr bwMode="auto">
          <a:xfrm>
            <a:off x="4702175" y="1452563"/>
            <a:ext cx="428307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pPr>
            <a:r>
              <a:rPr lang="ca-ES" sz="1600" smtClean="0">
                <a:solidFill>
                  <a:srgbClr val="7F7F7F"/>
                </a:solidFill>
                <a:latin typeface="Arial" charset="0"/>
                <a:cs typeface="Arial" charset="0"/>
              </a:rPr>
              <a:t>The Comprehensive Coastline Management Plan (PGIL) determines how the city’s beaches are managed and establishes a joint working framework for all the players involved. It provides for the transferring of sand trapped by sports marina structures along the Maresme coastline to more westerly beaches and the annual dredging of sand deposited at the Port Olímpic entrance to benefit the Somorrostro and Barceloneta beaches. (Around 8,000 m3 are transferred every year.) </a:t>
            </a:r>
          </a:p>
        </p:txBody>
      </p:sp>
      <p:sp>
        <p:nvSpPr>
          <p:cNvPr id="51208" name="Rectangle 13"/>
          <p:cNvSpPr>
            <a:spLocks noChangeArrowheads="1"/>
          </p:cNvSpPr>
          <p:nvPr/>
        </p:nvSpPr>
        <p:spPr bwMode="auto">
          <a:xfrm>
            <a:off x="4722813" y="334963"/>
            <a:ext cx="4133850"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ts val="600"/>
              </a:spcAft>
              <a:buSzPct val="100000"/>
            </a:pPr>
            <a:r>
              <a:rPr lang="ca-ES" sz="1600" b="1" smtClean="0">
                <a:solidFill>
                  <a:srgbClr val="93C6C0"/>
                </a:solidFill>
                <a:latin typeface="Arial" charset="0"/>
                <a:cs typeface="Arial" charset="0"/>
              </a:rPr>
              <a:t>Illustrative action: </a:t>
            </a:r>
            <a:r>
              <a:rPr lang="ca-ES" sz="1600" b="1" smtClean="0">
                <a:solidFill>
                  <a:srgbClr val="7F7F7F"/>
                </a:solidFill>
                <a:latin typeface="Arial" charset="0"/>
                <a:cs typeface="Arial" charset="0"/>
              </a:rPr>
              <a:t>Transferring sand from the Port Olímpic entrance to Barcelona’s beaches, as part of the PGIL</a:t>
            </a:r>
          </a:p>
        </p:txBody>
      </p:sp>
      <p:pic>
        <p:nvPicPr>
          <p:cNvPr id="51209" name="Imatge 17" descr="Resultat d'imatges de Platja de Sant Sebastià Barcelo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4611688"/>
            <a:ext cx="26352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10" name="Gràfic 19"/>
          <p:cNvGraphicFramePr>
            <a:graphicFrameLocks/>
          </p:cNvGraphicFramePr>
          <p:nvPr/>
        </p:nvGraphicFramePr>
        <p:xfrm>
          <a:off x="1004888" y="3422650"/>
          <a:ext cx="3154362" cy="2454275"/>
        </p:xfrm>
        <a:graphic>
          <a:graphicData uri="http://schemas.openxmlformats.org/presentationml/2006/ole">
            <mc:AlternateContent xmlns:mc="http://schemas.openxmlformats.org/markup-compatibility/2006">
              <mc:Choice xmlns:v="urn:schemas-microsoft-com:vml" Requires="v">
                <p:oleObj spid="_x0000_s1029" name="Chart" r:id="rId6" imgW="3164098" imgH="2456901" progId="Excel.Chart.8">
                  <p:embed/>
                </p:oleObj>
              </mc:Choice>
              <mc:Fallback>
                <p:oleObj name="Chart" r:id="rId6" imgW="3164098" imgH="2456901"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888" y="3422650"/>
                        <a:ext cx="3154362"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1211" name="Imagen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788" y="469900"/>
            <a:ext cx="1497012"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3"/>
          <p:cNvPicPr>
            <a:picLocks noChangeAspect="1" noChangeArrowheads="1"/>
          </p:cNvPicPr>
          <p:nvPr/>
        </p:nvPicPr>
        <p:blipFill>
          <a:blip r:embed="rId9">
            <a:extLst>
              <a:ext uri="{28A0092B-C50C-407E-A947-70E740481C1C}">
                <a14:useLocalDpi xmlns:a14="http://schemas.microsoft.com/office/drawing/2010/main" val="0"/>
              </a:ext>
            </a:extLst>
          </a:blip>
          <a:srcRect l="39998" t="74834" r="44125"/>
          <a:stretch>
            <a:fillRect/>
          </a:stretch>
        </p:blipFill>
        <p:spPr bwMode="auto">
          <a:xfrm>
            <a:off x="282575" y="331788"/>
            <a:ext cx="15462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9538" y="104775"/>
            <a:ext cx="8875712" cy="6596063"/>
          </a:xfrm>
          <a:prstGeom prst="rect">
            <a:avLst/>
          </a:prstGeom>
          <a:noFill/>
          <a:ln w="762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prstClr val="white"/>
              </a:solidFill>
            </a:endParaRPr>
          </a:p>
        </p:txBody>
      </p:sp>
      <p:pic>
        <p:nvPicPr>
          <p:cNvPr id="51214" name="Imatge 1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5825" y="5597525"/>
            <a:ext cx="295116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3144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cstate="print">
            <a:duotone>
              <a:prstClr val="black"/>
              <a:srgbClr val="2B8E95">
                <a:tint val="45000"/>
                <a:satMod val="400000"/>
              </a:srgbClr>
            </a:duotone>
            <a:lum bright="-14000" contrast="46000"/>
          </a:blip>
          <a:stretch>
            <a:fillRect/>
          </a:stretch>
        </p:blipFill>
        <p:spPr>
          <a:xfrm>
            <a:off x="114300" y="101600"/>
            <a:ext cx="8915400" cy="6654800"/>
          </a:xfrm>
          <a:prstGeom prst="rect">
            <a:avLst/>
          </a:prstGeom>
        </p:spPr>
      </p:pic>
      <p:pic>
        <p:nvPicPr>
          <p:cNvPr id="52227" name="Imagen 9"/>
          <p:cNvPicPr>
            <a:picLocks noChangeAspect="1" noChangeArrowheads="1"/>
          </p:cNvPicPr>
          <p:nvPr/>
        </p:nvPicPr>
        <p:blipFill>
          <a:blip r:embed="rId4">
            <a:extLst>
              <a:ext uri="{28A0092B-C50C-407E-A947-70E740481C1C}">
                <a14:useLocalDpi xmlns:a14="http://schemas.microsoft.com/office/drawing/2010/main" val="0"/>
              </a:ext>
            </a:extLst>
          </a:blip>
          <a:srcRect l="62563"/>
          <a:stretch>
            <a:fillRect/>
          </a:stretch>
        </p:blipFill>
        <p:spPr bwMode="auto">
          <a:xfrm>
            <a:off x="8302625" y="6092825"/>
            <a:ext cx="574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Imagen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500" y="350838"/>
            <a:ext cx="1319213"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ángulo 5"/>
          <p:cNvSpPr>
            <a:spLocks noChangeArrowheads="1"/>
          </p:cNvSpPr>
          <p:nvPr/>
        </p:nvSpPr>
        <p:spPr bwMode="auto">
          <a:xfrm>
            <a:off x="2005013" y="334963"/>
            <a:ext cx="24225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400"/>
              </a:lnSpc>
              <a:spcBef>
                <a:spcPct val="0"/>
              </a:spcBef>
              <a:spcAft>
                <a:spcPct val="0"/>
              </a:spcAft>
              <a:buSzPct val="100000"/>
            </a:pPr>
            <a:r>
              <a:rPr lang="ca-ES" sz="3200" b="1" smtClean="0">
                <a:solidFill>
                  <a:srgbClr val="2B8E95"/>
                </a:solidFill>
                <a:latin typeface="Arial" charset="0"/>
                <a:cs typeface="Arial" charset="0"/>
              </a:rPr>
              <a:t>Virtuous circle</a:t>
            </a:r>
          </a:p>
        </p:txBody>
      </p:sp>
      <p:sp>
        <p:nvSpPr>
          <p:cNvPr id="52230" name="Marcador de número de diapositiva 5"/>
          <p:cNvSpPr>
            <a:spLocks noGrp="1" noChangeArrowheads="1"/>
          </p:cNvSpPr>
          <p:nvPr>
            <p:ph type="sldNum" sz="quarter" idx="12"/>
          </p:nvPr>
        </p:nvSpPr>
        <p:spPr bwMode="auto">
          <a:xfrm>
            <a:off x="6875463"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2DAE6B4A-C826-4B55-818E-98EED0B37545}" type="slidenum">
              <a:rPr lang="ca-ES" smtClean="0">
                <a:solidFill>
                  <a:srgbClr val="000000"/>
                </a:solidFill>
              </a:rPr>
              <a:pPr>
                <a:buSzPct val="100000"/>
              </a:pPr>
              <a:t>35</a:t>
            </a:fld>
            <a:endParaRPr lang="ca-ES" smtClean="0">
              <a:solidFill>
                <a:srgbClr val="000000"/>
              </a:solidFill>
            </a:endParaRPr>
          </a:p>
        </p:txBody>
      </p:sp>
      <p:sp>
        <p:nvSpPr>
          <p:cNvPr id="52231" name="Rectangle 2"/>
          <p:cNvSpPr>
            <a:spLocks noChangeArrowheads="1"/>
          </p:cNvSpPr>
          <p:nvPr/>
        </p:nvSpPr>
        <p:spPr bwMode="auto">
          <a:xfrm>
            <a:off x="295275" y="1989138"/>
            <a:ext cx="413226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SzPct val="100000"/>
            </a:pPr>
            <a:r>
              <a:rPr lang="ca-ES" sz="1600" b="1" smtClean="0">
                <a:solidFill>
                  <a:srgbClr val="2B8E95"/>
                </a:solidFill>
                <a:latin typeface="Arial" charset="0"/>
                <a:cs typeface="Arial" charset="0"/>
              </a:rPr>
              <a:t>REDUCING THE CITY’S MATERIAL AND ENERGY CONSUMPTION BY PROMOTING A REDUCTION IN WASTE AND ITS REUSE</a:t>
            </a:r>
          </a:p>
        </p:txBody>
      </p:sp>
      <p:pic>
        <p:nvPicPr>
          <p:cNvPr id="52232" name="Imagen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5" y="3429000"/>
            <a:ext cx="1697038"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Rectangle 2"/>
          <p:cNvSpPr>
            <a:spLocks noChangeArrowheads="1"/>
          </p:cNvSpPr>
          <p:nvPr/>
        </p:nvSpPr>
        <p:spPr bwMode="auto">
          <a:xfrm>
            <a:off x="4702175" y="1452563"/>
            <a:ext cx="42830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pPr>
            <a:r>
              <a:rPr lang="ca-ES" sz="1600" smtClean="0">
                <a:solidFill>
                  <a:srgbClr val="7F7F7F"/>
                </a:solidFill>
                <a:latin typeface="Arial" charset="0"/>
                <a:cs typeface="Arial" charset="0"/>
              </a:rPr>
              <a:t>Repair workshop programme for civic centres and neighbourhood centres designed to provide people with the knowledge they need to repair their own electronic devices and small household electrical appliances.</a:t>
            </a:r>
          </a:p>
          <a:p>
            <a:pPr fontAlgn="base">
              <a:lnSpc>
                <a:spcPts val="1725"/>
              </a:lnSpc>
              <a:spcBef>
                <a:spcPts val="600"/>
              </a:spcBef>
              <a:spcAft>
                <a:spcPct val="0"/>
              </a:spcAft>
              <a:buSzPct val="100000"/>
            </a:pPr>
            <a:r>
              <a:rPr lang="ca-ES" sz="1600" smtClean="0">
                <a:solidFill>
                  <a:srgbClr val="7F7F7F"/>
                </a:solidFill>
                <a:latin typeface="Arial" charset="0"/>
                <a:cs typeface="Arial" charset="0"/>
              </a:rPr>
              <a:t> </a:t>
            </a:r>
          </a:p>
        </p:txBody>
      </p:sp>
      <p:sp>
        <p:nvSpPr>
          <p:cNvPr id="52234" name="Rectangle 18"/>
          <p:cNvSpPr>
            <a:spLocks noChangeArrowheads="1"/>
          </p:cNvSpPr>
          <p:nvPr/>
        </p:nvSpPr>
        <p:spPr bwMode="auto">
          <a:xfrm>
            <a:off x="4722813" y="334963"/>
            <a:ext cx="41338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ts val="600"/>
              </a:spcAft>
              <a:buSzPct val="100000"/>
            </a:pPr>
            <a:r>
              <a:rPr lang="ca-ES" sz="1600" b="1" smtClean="0">
                <a:solidFill>
                  <a:srgbClr val="2B8E95"/>
                </a:solidFill>
                <a:latin typeface="Arial" charset="0"/>
                <a:cs typeface="Arial" charset="0"/>
              </a:rPr>
              <a:t>Illustrative action:</a:t>
            </a:r>
            <a:r>
              <a:rPr lang="ca-ES" sz="1600" b="1" smtClean="0">
                <a:solidFill>
                  <a:srgbClr val="93C6C0"/>
                </a:solidFill>
                <a:latin typeface="Arial" charset="0"/>
                <a:cs typeface="Arial" charset="0"/>
              </a:rPr>
              <a:t> </a:t>
            </a:r>
            <a:r>
              <a:rPr lang="ca-ES" sz="1600" b="1" smtClean="0">
                <a:solidFill>
                  <a:srgbClr val="7F7F7F"/>
                </a:solidFill>
                <a:latin typeface="Arial" charset="0"/>
                <a:cs typeface="Arial" charset="0"/>
              </a:rPr>
              <a:t>DIY repair workshops</a:t>
            </a:r>
          </a:p>
        </p:txBody>
      </p:sp>
      <p:pic>
        <p:nvPicPr>
          <p:cNvPr id="52235" name="Imatge 19" descr="Z:\DADES\NETEJA\PREVENCIÓ2017\Tallers reparació\Comunicació\Cartell\Cartell-Fest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2859088"/>
            <a:ext cx="2625725"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Imatge 1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088" y="5516563"/>
            <a:ext cx="29908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39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Imagen 11"/>
          <p:cNvPicPr>
            <a:picLocks noChangeAspect="1"/>
          </p:cNvPicPr>
          <p:nvPr/>
        </p:nvPicPr>
        <p:blipFill>
          <a:blip r:embed="rId3" cstate="print">
            <a:duotone>
              <a:prstClr val="black"/>
              <a:schemeClr val="accent1">
                <a:tint val="45000"/>
                <a:satMod val="400000"/>
              </a:schemeClr>
            </a:duotone>
            <a:lum bright="-8000" contrast="35000"/>
          </a:blip>
          <a:stretch>
            <a:fillRect/>
          </a:stretch>
        </p:blipFill>
        <p:spPr>
          <a:xfrm>
            <a:off x="114300" y="101600"/>
            <a:ext cx="8915400" cy="6654800"/>
          </a:xfrm>
          <a:prstGeom prst="rect">
            <a:avLst/>
          </a:prstGeom>
        </p:spPr>
      </p:pic>
      <p:pic>
        <p:nvPicPr>
          <p:cNvPr id="53251" name="Imagen 9"/>
          <p:cNvPicPr>
            <a:picLocks noChangeAspect="1" noChangeArrowheads="1"/>
          </p:cNvPicPr>
          <p:nvPr/>
        </p:nvPicPr>
        <p:blipFill>
          <a:blip r:embed="rId4">
            <a:extLst>
              <a:ext uri="{28A0092B-C50C-407E-A947-70E740481C1C}">
                <a14:useLocalDpi xmlns:a14="http://schemas.microsoft.com/office/drawing/2010/main" val="0"/>
              </a:ext>
            </a:extLst>
          </a:blip>
          <a:srcRect l="62563"/>
          <a:stretch>
            <a:fillRect/>
          </a:stretch>
        </p:blipFill>
        <p:spPr bwMode="auto">
          <a:xfrm>
            <a:off x="8302625" y="6092825"/>
            <a:ext cx="574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Imagen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373063"/>
            <a:ext cx="12255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ángulo 7"/>
          <p:cNvSpPr>
            <a:spLocks noChangeArrowheads="1"/>
          </p:cNvSpPr>
          <p:nvPr/>
        </p:nvSpPr>
        <p:spPr bwMode="auto">
          <a:xfrm>
            <a:off x="2005013" y="334963"/>
            <a:ext cx="256698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400"/>
              </a:lnSpc>
              <a:spcBef>
                <a:spcPct val="0"/>
              </a:spcBef>
              <a:spcAft>
                <a:spcPct val="0"/>
              </a:spcAft>
              <a:buSzPct val="100000"/>
            </a:pPr>
            <a:r>
              <a:rPr lang="ca-ES" sz="3200" b="1" smtClean="0">
                <a:solidFill>
                  <a:srgbClr val="4F81BD"/>
                </a:solidFill>
                <a:latin typeface="Arial" charset="0"/>
                <a:cs typeface="Arial" charset="0"/>
              </a:rPr>
              <a:t>Cultural action for the climate</a:t>
            </a:r>
          </a:p>
        </p:txBody>
      </p:sp>
      <p:sp>
        <p:nvSpPr>
          <p:cNvPr id="53254" name="Marcador de número de diapositiva 5"/>
          <p:cNvSpPr>
            <a:spLocks noGrp="1" noChangeArrowheads="1"/>
          </p:cNvSpPr>
          <p:nvPr>
            <p:ph type="sldNum" sz="quarter" idx="12"/>
          </p:nvPr>
        </p:nvSpPr>
        <p:spPr bwMode="auto">
          <a:xfrm>
            <a:off x="6875463"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5C7ECE43-A3C3-46A9-A4EE-B90289825B35}" type="slidenum">
              <a:rPr lang="ca-ES" smtClean="0">
                <a:solidFill>
                  <a:srgbClr val="000000"/>
                </a:solidFill>
              </a:rPr>
              <a:pPr>
                <a:buSzPct val="100000"/>
              </a:pPr>
              <a:t>36</a:t>
            </a:fld>
            <a:endParaRPr lang="ca-ES" smtClean="0">
              <a:solidFill>
                <a:srgbClr val="000000"/>
              </a:solidFill>
            </a:endParaRPr>
          </a:p>
        </p:txBody>
      </p:sp>
      <p:sp>
        <p:nvSpPr>
          <p:cNvPr id="53255" name="Rectangle 2"/>
          <p:cNvSpPr>
            <a:spLocks noChangeArrowheads="1"/>
          </p:cNvSpPr>
          <p:nvPr/>
        </p:nvSpPr>
        <p:spPr bwMode="auto">
          <a:xfrm>
            <a:off x="295275" y="1989138"/>
            <a:ext cx="40608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buSzPct val="100000"/>
            </a:pPr>
            <a:r>
              <a:rPr lang="ca-ES" sz="1600" b="1" smtClean="0">
                <a:solidFill>
                  <a:srgbClr val="4F81BD"/>
                </a:solidFill>
                <a:latin typeface="Arial" charset="0"/>
                <a:cs typeface="Arial" charset="0"/>
              </a:rPr>
              <a:t>SPREADING CLIMATE CULTURE TO ALL THE CITY'S NEIGHBOURHOODS AND DEALING WITH THEIR SPECIFIC PROBLEMS. FOSTERING CLIMATE CULTURE AND PROMOTING PUBLIC TRAINING IN REDUCING EMISSIONS AND ADAPTING TO CLIMATE CHANGE </a:t>
            </a:r>
          </a:p>
        </p:txBody>
      </p:sp>
      <p:pic>
        <p:nvPicPr>
          <p:cNvPr id="53256" name="Imagen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9075" y="3722688"/>
            <a:ext cx="16954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Rectangle 2"/>
          <p:cNvSpPr>
            <a:spLocks noChangeArrowheads="1"/>
          </p:cNvSpPr>
          <p:nvPr/>
        </p:nvSpPr>
        <p:spPr bwMode="auto">
          <a:xfrm>
            <a:off x="4702175" y="1452563"/>
            <a:ext cx="4283075"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pPr>
            <a:r>
              <a:rPr lang="ca-ES" sz="1600" smtClean="0">
                <a:solidFill>
                  <a:srgbClr val="7F7F7F"/>
                </a:solidFill>
                <a:latin typeface="Arial" charset="0"/>
                <a:cs typeface="Arial" charset="0"/>
              </a:rPr>
              <a:t>The purpose of these subsidies is to provide financial backing for projects that promote a reduction in greenhouse-gas emissions, adapting the city to climate change and/or climate justice.</a:t>
            </a:r>
          </a:p>
          <a:p>
            <a:pPr fontAlgn="base">
              <a:lnSpc>
                <a:spcPts val="1725"/>
              </a:lnSpc>
              <a:spcBef>
                <a:spcPts val="600"/>
              </a:spcBef>
              <a:spcAft>
                <a:spcPct val="0"/>
              </a:spcAft>
              <a:buSzPct val="100000"/>
            </a:pPr>
            <a:r>
              <a:rPr lang="ca-ES" sz="1600" smtClean="0">
                <a:solidFill>
                  <a:srgbClr val="7F7F7F"/>
                </a:solidFill>
                <a:latin typeface="Arial" charset="0"/>
                <a:cs typeface="Arial" charset="0"/>
              </a:rPr>
              <a:t>A notable feature is that these must be cooperative projects involving at least three organisations, one of which acts as leader, and they may be subsidised by up to 80%, with a maximum of €20,000 per project. </a:t>
            </a:r>
          </a:p>
          <a:p>
            <a:pPr fontAlgn="base">
              <a:lnSpc>
                <a:spcPts val="1725"/>
              </a:lnSpc>
              <a:spcBef>
                <a:spcPts val="600"/>
              </a:spcBef>
              <a:spcAft>
                <a:spcPct val="0"/>
              </a:spcAft>
              <a:buSzPct val="100000"/>
            </a:pPr>
            <a:r>
              <a:rPr lang="ca-ES" sz="1600" smtClean="0">
                <a:solidFill>
                  <a:srgbClr val="7F7F7F"/>
                </a:solidFill>
                <a:latin typeface="Arial" charset="0"/>
                <a:cs typeface="Arial" charset="0"/>
              </a:rPr>
              <a:t>The 2018 budget for these subsidies is €200,000.</a:t>
            </a:r>
          </a:p>
        </p:txBody>
      </p:sp>
      <p:sp>
        <p:nvSpPr>
          <p:cNvPr id="53258" name="Rectangle 17"/>
          <p:cNvSpPr>
            <a:spLocks noChangeArrowheads="1"/>
          </p:cNvSpPr>
          <p:nvPr/>
        </p:nvSpPr>
        <p:spPr bwMode="auto">
          <a:xfrm>
            <a:off x="4722813" y="334963"/>
            <a:ext cx="41338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ts val="600"/>
              </a:spcAft>
              <a:buSzPct val="100000"/>
            </a:pPr>
            <a:r>
              <a:rPr lang="ca-ES" sz="1600" b="1" smtClean="0">
                <a:solidFill>
                  <a:srgbClr val="4F81BD"/>
                </a:solidFill>
                <a:latin typeface="Arial" charset="0"/>
                <a:cs typeface="Arial" charset="0"/>
              </a:rPr>
              <a:t>Illustrative action: </a:t>
            </a:r>
            <a:r>
              <a:rPr lang="ca-ES" sz="1600" b="1" smtClean="0">
                <a:solidFill>
                  <a:srgbClr val="7F7F7F"/>
                </a:solidFill>
                <a:latin typeface="Arial" charset="0"/>
                <a:cs typeface="Arial" charset="0"/>
              </a:rPr>
              <a:t>Specific call for subsidies for public climate projects.</a:t>
            </a:r>
          </a:p>
        </p:txBody>
      </p:sp>
      <p:pic>
        <p:nvPicPr>
          <p:cNvPr id="53259" name="Imatge 18"/>
          <p:cNvPicPr>
            <a:picLocks noChangeAspect="1" noChangeArrowheads="1"/>
          </p:cNvPicPr>
          <p:nvPr/>
        </p:nvPicPr>
        <p:blipFill>
          <a:blip r:embed="rId7">
            <a:extLst>
              <a:ext uri="{28A0092B-C50C-407E-A947-70E740481C1C}">
                <a14:useLocalDpi xmlns:a14="http://schemas.microsoft.com/office/drawing/2010/main" val="0"/>
              </a:ext>
            </a:extLst>
          </a:blip>
          <a:srcRect t="6335"/>
          <a:stretch>
            <a:fillRect/>
          </a:stretch>
        </p:blipFill>
        <p:spPr bwMode="auto">
          <a:xfrm>
            <a:off x="5148263" y="4552950"/>
            <a:ext cx="3043237"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Imatge 1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088" y="5516563"/>
            <a:ext cx="29908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2203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cstate="print">
            <a:duotone>
              <a:prstClr val="black"/>
              <a:srgbClr val="106E4B">
                <a:tint val="45000"/>
                <a:satMod val="400000"/>
              </a:srgbClr>
            </a:duotone>
            <a:lum bright="-12000" contrast="62000"/>
          </a:blip>
          <a:stretch>
            <a:fillRect/>
          </a:stretch>
        </p:blipFill>
        <p:spPr>
          <a:xfrm>
            <a:off x="141320" y="101600"/>
            <a:ext cx="8915400" cy="6654800"/>
          </a:xfrm>
          <a:prstGeom prst="rect">
            <a:avLst/>
          </a:prstGeom>
        </p:spPr>
      </p:pic>
      <p:pic>
        <p:nvPicPr>
          <p:cNvPr id="54275" name="Imagen 9"/>
          <p:cNvPicPr>
            <a:picLocks noChangeAspect="1" noChangeArrowheads="1"/>
          </p:cNvPicPr>
          <p:nvPr/>
        </p:nvPicPr>
        <p:blipFill>
          <a:blip r:embed="rId4">
            <a:extLst>
              <a:ext uri="{28A0092B-C50C-407E-A947-70E740481C1C}">
                <a14:useLocalDpi xmlns:a14="http://schemas.microsoft.com/office/drawing/2010/main" val="0"/>
              </a:ext>
            </a:extLst>
          </a:blip>
          <a:srcRect l="62563"/>
          <a:stretch>
            <a:fillRect/>
          </a:stretch>
        </p:blipFill>
        <p:spPr bwMode="auto">
          <a:xfrm>
            <a:off x="8302625" y="6092825"/>
            <a:ext cx="574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Imagen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404813"/>
            <a:ext cx="1295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ángulo 5"/>
          <p:cNvSpPr>
            <a:spLocks noChangeArrowheads="1"/>
          </p:cNvSpPr>
          <p:nvPr/>
        </p:nvSpPr>
        <p:spPr bwMode="auto">
          <a:xfrm>
            <a:off x="2005013" y="334963"/>
            <a:ext cx="24225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400"/>
              </a:lnSpc>
              <a:spcBef>
                <a:spcPct val="0"/>
              </a:spcBef>
              <a:spcAft>
                <a:spcPct val="0"/>
              </a:spcAft>
              <a:buSzPct val="100000"/>
            </a:pPr>
            <a:r>
              <a:rPr lang="ca-ES" sz="3200" b="1" smtClean="0">
                <a:solidFill>
                  <a:srgbClr val="106E4B"/>
                </a:solidFill>
                <a:latin typeface="Arial" charset="0"/>
                <a:cs typeface="Arial" charset="0"/>
              </a:rPr>
              <a:t>Climate solidarity</a:t>
            </a:r>
          </a:p>
        </p:txBody>
      </p:sp>
      <p:sp>
        <p:nvSpPr>
          <p:cNvPr id="54278" name="Marcador de número de diapositiva 5"/>
          <p:cNvSpPr>
            <a:spLocks noGrp="1" noChangeArrowheads="1"/>
          </p:cNvSpPr>
          <p:nvPr>
            <p:ph type="sldNum" sz="quarter" idx="12"/>
          </p:nvPr>
        </p:nvSpPr>
        <p:spPr bwMode="auto">
          <a:xfrm>
            <a:off x="6875463"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D56CE6DB-6BAE-4719-9EAD-C4571A3569B5}" type="slidenum">
              <a:rPr lang="ca-ES" smtClean="0">
                <a:solidFill>
                  <a:srgbClr val="000000"/>
                </a:solidFill>
              </a:rPr>
              <a:pPr>
                <a:buSzPct val="100000"/>
              </a:pPr>
              <a:t>37</a:t>
            </a:fld>
            <a:endParaRPr lang="ca-ES" smtClean="0">
              <a:solidFill>
                <a:srgbClr val="000000"/>
              </a:solidFill>
            </a:endParaRPr>
          </a:p>
        </p:txBody>
      </p:sp>
      <p:sp>
        <p:nvSpPr>
          <p:cNvPr id="54279" name="Rectangle 2"/>
          <p:cNvSpPr>
            <a:spLocks noChangeArrowheads="1"/>
          </p:cNvSpPr>
          <p:nvPr/>
        </p:nvSpPr>
        <p:spPr bwMode="auto">
          <a:xfrm>
            <a:off x="295275" y="1989138"/>
            <a:ext cx="4132263"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ct val="0"/>
              </a:spcBef>
              <a:spcAft>
                <a:spcPct val="0"/>
              </a:spcAft>
              <a:buSzPct val="100000"/>
            </a:pPr>
            <a:r>
              <a:rPr lang="ca-ES" sz="1600" b="1" smtClean="0">
                <a:solidFill>
                  <a:srgbClr val="106E4B"/>
                </a:solidFill>
                <a:latin typeface="Arial" charset="0"/>
                <a:cs typeface="Arial" charset="0"/>
              </a:rPr>
              <a:t>RAISING PUBLIC AWARENESS OF THE EFFECTS OF CLIMATE CHANGE CAUSED BY BARCELONA ON MORE VULNERABLE COUNTRIES AND SOCIETIES, AND MAKING PROGRESS ON REDUCING THE CITY’S ECOLOGICAL DEBT</a:t>
            </a:r>
          </a:p>
        </p:txBody>
      </p:sp>
      <p:pic>
        <p:nvPicPr>
          <p:cNvPr id="54280" name="Imagen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0825" y="3616325"/>
            <a:ext cx="16954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Rectangle 2"/>
          <p:cNvSpPr>
            <a:spLocks noChangeArrowheads="1"/>
          </p:cNvSpPr>
          <p:nvPr/>
        </p:nvSpPr>
        <p:spPr bwMode="auto">
          <a:xfrm>
            <a:off x="4702175" y="2030413"/>
            <a:ext cx="4283075"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pPr>
            <a:r>
              <a:rPr lang="ca-ES" sz="1600" smtClean="0">
                <a:solidFill>
                  <a:srgbClr val="7F7F7F"/>
                </a:solidFill>
                <a:latin typeface="Arial" charset="0"/>
                <a:cs typeface="Arial" charset="0"/>
              </a:rPr>
              <a:t>The Brazilian company Ceràmiques GE Teobaldo manufactures red ceramic products and, thanks to this project, it now uses renewable biomass to generate energy, instead of native wood.</a:t>
            </a:r>
          </a:p>
        </p:txBody>
      </p:sp>
      <p:sp>
        <p:nvSpPr>
          <p:cNvPr id="54282" name="Rectangle 18"/>
          <p:cNvSpPr>
            <a:spLocks noChangeArrowheads="1"/>
          </p:cNvSpPr>
          <p:nvPr/>
        </p:nvSpPr>
        <p:spPr bwMode="auto">
          <a:xfrm>
            <a:off x="4722813" y="334963"/>
            <a:ext cx="4133850"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ts val="600"/>
              </a:spcAft>
              <a:buSzPct val="100000"/>
            </a:pPr>
            <a:r>
              <a:rPr lang="ca-ES" sz="1600" b="1" smtClean="0">
                <a:solidFill>
                  <a:srgbClr val="106E4B"/>
                </a:solidFill>
                <a:latin typeface="Arial" charset="0"/>
                <a:cs typeface="Arial" charset="0"/>
              </a:rPr>
              <a:t>Illustrative action: </a:t>
            </a:r>
            <a:r>
              <a:rPr lang="ca-ES" sz="1600" b="1" smtClean="0">
                <a:solidFill>
                  <a:srgbClr val="7F7F7F"/>
                </a:solidFill>
                <a:latin typeface="Arial" charset="0"/>
                <a:cs typeface="Arial" charset="0"/>
              </a:rPr>
              <a:t>The City Council is taking part in the Clean CO2 project in Brazil, aimed at converting from fossil fuel to biomass</a:t>
            </a:r>
          </a:p>
        </p:txBody>
      </p:sp>
      <p:pic>
        <p:nvPicPr>
          <p:cNvPr id="54283" name="Imatg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4005263"/>
            <a:ext cx="2360613"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Imatg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5650" y="5540375"/>
            <a:ext cx="298926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72731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cstate="print">
            <a:duotone>
              <a:prstClr val="black"/>
              <a:srgbClr val="4AB69C">
                <a:tint val="45000"/>
                <a:satMod val="400000"/>
              </a:srgbClr>
            </a:duotone>
            <a:lum contrast="32000"/>
          </a:blip>
          <a:stretch>
            <a:fillRect/>
          </a:stretch>
        </p:blipFill>
        <p:spPr>
          <a:xfrm>
            <a:off x="114300" y="101600"/>
            <a:ext cx="8915400" cy="6654800"/>
          </a:xfrm>
          <a:prstGeom prst="rect">
            <a:avLst/>
          </a:prstGeom>
        </p:spPr>
      </p:pic>
      <p:pic>
        <p:nvPicPr>
          <p:cNvPr id="55299" name="Imagen 9"/>
          <p:cNvPicPr>
            <a:picLocks noChangeAspect="1" noChangeArrowheads="1"/>
          </p:cNvPicPr>
          <p:nvPr/>
        </p:nvPicPr>
        <p:blipFill>
          <a:blip r:embed="rId4">
            <a:extLst>
              <a:ext uri="{28A0092B-C50C-407E-A947-70E740481C1C}">
                <a14:useLocalDpi xmlns:a14="http://schemas.microsoft.com/office/drawing/2010/main" val="0"/>
              </a:ext>
            </a:extLst>
          </a:blip>
          <a:srcRect l="62563"/>
          <a:stretch>
            <a:fillRect/>
          </a:stretch>
        </p:blipFill>
        <p:spPr bwMode="auto">
          <a:xfrm>
            <a:off x="8302625" y="6092825"/>
            <a:ext cx="5746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Imagen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34988"/>
            <a:ext cx="1335087"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ángulo 11"/>
          <p:cNvSpPr>
            <a:spLocks noChangeArrowheads="1"/>
          </p:cNvSpPr>
          <p:nvPr/>
        </p:nvSpPr>
        <p:spPr bwMode="auto">
          <a:xfrm>
            <a:off x="2005013" y="334963"/>
            <a:ext cx="2566987"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400"/>
              </a:lnSpc>
              <a:spcBef>
                <a:spcPct val="0"/>
              </a:spcBef>
              <a:spcAft>
                <a:spcPct val="0"/>
              </a:spcAft>
              <a:buSzPct val="100000"/>
            </a:pPr>
            <a:r>
              <a:rPr lang="ca-ES" sz="3200" b="1" smtClean="0">
                <a:solidFill>
                  <a:srgbClr val="93C6C0"/>
                </a:solidFill>
                <a:latin typeface="Arial" charset="0"/>
                <a:cs typeface="Arial" charset="0"/>
              </a:rPr>
              <a:t>Let’s get organised</a:t>
            </a:r>
          </a:p>
        </p:txBody>
      </p:sp>
      <p:sp>
        <p:nvSpPr>
          <p:cNvPr id="55302" name="Marcador de número de diapositiva 5"/>
          <p:cNvSpPr>
            <a:spLocks noGrp="1" noChangeArrowheads="1"/>
          </p:cNvSpPr>
          <p:nvPr>
            <p:ph type="sldNum" sz="quarter" idx="12"/>
          </p:nvPr>
        </p:nvSpPr>
        <p:spPr bwMode="auto">
          <a:xfrm>
            <a:off x="6875463" y="64484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buSzPct val="100000"/>
            </a:pPr>
            <a:fld id="{EB5C25E1-4E9E-4FCC-BA6F-2C7172F5698A}" type="slidenum">
              <a:rPr lang="ca-ES" smtClean="0">
                <a:solidFill>
                  <a:srgbClr val="000000"/>
                </a:solidFill>
              </a:rPr>
              <a:pPr>
                <a:buSzPct val="100000"/>
              </a:pPr>
              <a:t>38</a:t>
            </a:fld>
            <a:endParaRPr lang="ca-ES" smtClean="0">
              <a:solidFill>
                <a:srgbClr val="000000"/>
              </a:solidFill>
            </a:endParaRPr>
          </a:p>
        </p:txBody>
      </p:sp>
      <p:sp>
        <p:nvSpPr>
          <p:cNvPr id="55303" name="Rectangle 2"/>
          <p:cNvSpPr>
            <a:spLocks noChangeArrowheads="1"/>
          </p:cNvSpPr>
          <p:nvPr/>
        </p:nvSpPr>
        <p:spPr bwMode="auto">
          <a:xfrm>
            <a:off x="250825" y="1989138"/>
            <a:ext cx="43211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ct val="0"/>
              </a:spcBef>
              <a:spcAft>
                <a:spcPct val="0"/>
              </a:spcAft>
              <a:buSzPct val="100000"/>
            </a:pPr>
            <a:r>
              <a:rPr lang="ca-ES" sz="1600" b="1" smtClean="0">
                <a:solidFill>
                  <a:srgbClr val="93C6C0"/>
                </a:solidFill>
                <a:latin typeface="Arial" charset="0"/>
                <a:cs typeface="Arial" charset="0"/>
              </a:rPr>
              <a:t>INCORPORATING CHANGES ON AN ORGANISATIONAL AND WORKING METHODOLOGY LEVEL WHICH WILL MAKE IT POSSIBLE TO INTEGRATE SUSTAINABILITY AND RESILIENCE CRITERIA INTO CITY PLANNING, TRANSFORMATION AND MANAGEMENT PROCESSES FROM A GLOBAL, SYSTEMIC CITY PERSPECTIVE</a:t>
            </a:r>
          </a:p>
        </p:txBody>
      </p:sp>
      <p:pic>
        <p:nvPicPr>
          <p:cNvPr id="55304" name="Imagen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3865563"/>
            <a:ext cx="16954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Rectangle 2"/>
          <p:cNvSpPr>
            <a:spLocks noChangeArrowheads="1"/>
          </p:cNvSpPr>
          <p:nvPr/>
        </p:nvSpPr>
        <p:spPr bwMode="auto">
          <a:xfrm>
            <a:off x="4702175" y="2078038"/>
            <a:ext cx="4283075"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ct val="0"/>
              </a:spcAft>
              <a:buSzPct val="100000"/>
            </a:pPr>
            <a:r>
              <a:rPr lang="ca-ES" sz="1600" smtClean="0">
                <a:solidFill>
                  <a:srgbClr val="7F7F7F"/>
                </a:solidFill>
                <a:latin typeface="Arial" charset="0"/>
                <a:cs typeface="Arial" charset="0"/>
              </a:rPr>
              <a:t>This platform opens up new possibilities for managing and sharing information with all the players involved, and enables the joint analysis of data that had previously been impossible to correlate, providing new information to support decision-making processes, on a strategic or operational level.</a:t>
            </a:r>
          </a:p>
        </p:txBody>
      </p:sp>
      <p:sp>
        <p:nvSpPr>
          <p:cNvPr id="55306" name="Rectangle 18"/>
          <p:cNvSpPr>
            <a:spLocks noChangeArrowheads="1"/>
          </p:cNvSpPr>
          <p:nvPr/>
        </p:nvSpPr>
        <p:spPr bwMode="auto">
          <a:xfrm>
            <a:off x="4722813" y="334963"/>
            <a:ext cx="413385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1725"/>
              </a:lnSpc>
              <a:spcBef>
                <a:spcPts val="600"/>
              </a:spcBef>
              <a:spcAft>
                <a:spcPts val="600"/>
              </a:spcAft>
              <a:buSzPct val="100000"/>
            </a:pPr>
            <a:r>
              <a:rPr lang="ca-ES" sz="1600" b="1" smtClean="0">
                <a:solidFill>
                  <a:srgbClr val="93C6C0"/>
                </a:solidFill>
                <a:latin typeface="Arial" charset="0"/>
                <a:cs typeface="Arial" charset="0"/>
              </a:rPr>
              <a:t>Illustrative action: </a:t>
            </a:r>
            <a:r>
              <a:rPr lang="ca-ES" sz="1600" b="1" smtClean="0">
                <a:solidFill>
                  <a:srgbClr val="7F7F7F"/>
                </a:solidFill>
                <a:latin typeface="Arial" charset="0"/>
                <a:cs typeface="Arial" charset="0"/>
              </a:rPr>
              <a:t>The urban resilience information and analysis platform aims to provide a comprehensive overview of the city, by bringing together all the critical or relevant information gathered from the various systems involved.</a:t>
            </a:r>
          </a:p>
        </p:txBody>
      </p:sp>
      <p:pic>
        <p:nvPicPr>
          <p:cNvPr id="55307" name="Imagen 1"/>
          <p:cNvPicPr>
            <a:picLocks noChangeAspect="1" noChangeArrowheads="1"/>
          </p:cNvPicPr>
          <p:nvPr/>
        </p:nvPicPr>
        <p:blipFill>
          <a:blip r:embed="rId7">
            <a:extLst>
              <a:ext uri="{28A0092B-C50C-407E-A947-70E740481C1C}">
                <a14:useLocalDpi xmlns:a14="http://schemas.microsoft.com/office/drawing/2010/main" val="0"/>
              </a:ext>
            </a:extLst>
          </a:blip>
          <a:srcRect l="13857" t="470" r="18324" b="-470"/>
          <a:stretch>
            <a:fillRect/>
          </a:stretch>
        </p:blipFill>
        <p:spPr bwMode="auto">
          <a:xfrm>
            <a:off x="5073650" y="4071938"/>
            <a:ext cx="2667000"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Imatge 1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088" y="5668963"/>
            <a:ext cx="29908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417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6056" y="0"/>
            <a:ext cx="4067944"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1295732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Agrupar 11"/>
          <p:cNvGrpSpPr/>
          <p:nvPr/>
        </p:nvGrpSpPr>
        <p:grpSpPr>
          <a:xfrm>
            <a:off x="250825" y="764704"/>
            <a:ext cx="8642350" cy="5472608"/>
            <a:chOff x="250825" y="764704"/>
            <a:chExt cx="8642350" cy="5472608"/>
          </a:xfrm>
        </p:grpSpPr>
        <p:grpSp>
          <p:nvGrpSpPr>
            <p:cNvPr id="13" name="Agrupar 12"/>
            <p:cNvGrpSpPr>
              <a:grpSpLocks noChangeAspect="1"/>
            </p:cNvGrpSpPr>
            <p:nvPr/>
          </p:nvGrpSpPr>
          <p:grpSpPr>
            <a:xfrm>
              <a:off x="545231" y="1168286"/>
              <a:ext cx="7699177" cy="5069026"/>
              <a:chOff x="1907704" y="1268760"/>
              <a:chExt cx="7158844" cy="4713276"/>
            </a:xfrm>
          </p:grpSpPr>
          <p:pic>
            <p:nvPicPr>
              <p:cNvPr id="15" name="Picture 19" descr="D:\Dropbox\DIRECCIÓ D'INFRAESTRUCTURES\F Resiliència Urbana\00 documentació\00 Propia\Presentacions\121212NY\Esborrany\Imatges\diagrama anatomia.jpg"/>
              <p:cNvPicPr>
                <a:picLocks noChangeAspect="1" noChangeArrowheads="1"/>
              </p:cNvPicPr>
              <p:nvPr/>
            </p:nvPicPr>
            <p:blipFill rotWithShape="1">
              <a:blip r:embed="rId3" cstate="print"/>
              <a:srcRect l="24111" t="5615" r="7826" b="3270"/>
              <a:stretch/>
            </p:blipFill>
            <p:spPr bwMode="auto">
              <a:xfrm>
                <a:off x="3923928" y="1268760"/>
                <a:ext cx="5142620" cy="4680520"/>
              </a:xfrm>
              <a:prstGeom prst="rect">
                <a:avLst/>
              </a:prstGeom>
              <a:noFill/>
              <a:ln w="9525">
                <a:noFill/>
                <a:miter lim="800000"/>
                <a:headEnd/>
                <a:tailEnd/>
              </a:ln>
            </p:spPr>
          </p:pic>
          <p:sp>
            <p:nvSpPr>
              <p:cNvPr id="16" name="CuadroTexto 15"/>
              <p:cNvSpPr txBox="1"/>
              <p:nvPr/>
            </p:nvSpPr>
            <p:spPr>
              <a:xfrm>
                <a:off x="2843808" y="1556792"/>
                <a:ext cx="864096" cy="4293483"/>
              </a:xfrm>
              <a:prstGeom prst="rect">
                <a:avLst/>
              </a:prstGeom>
              <a:noFill/>
            </p:spPr>
            <p:txBody>
              <a:bodyPr wrap="square" lIns="0" tIns="0" rIns="0" bIns="0" rtlCol="0">
                <a:spAutoFit/>
              </a:bodyPr>
              <a:lstStyle/>
              <a:p>
                <a:r>
                  <a:rPr lang="en-US" sz="900" dirty="0" smtClean="0">
                    <a:latin typeface="Arial"/>
                    <a:cs typeface="Arial"/>
                  </a:rPr>
                  <a:t>Environment</a:t>
                </a: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r>
                  <a:rPr lang="en-US" sz="900" dirty="0" smtClean="0">
                    <a:latin typeface="Arial"/>
                    <a:cs typeface="Arial"/>
                  </a:rPr>
                  <a:t>Infrastructure</a:t>
                </a: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r>
                  <a:rPr lang="en-US" sz="900" dirty="0" smtClean="0">
                    <a:latin typeface="Arial"/>
                    <a:cs typeface="Arial"/>
                  </a:rPr>
                  <a:t>Public space</a:t>
                </a: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r>
                  <a:rPr lang="en-US" sz="900" dirty="0" smtClean="0">
                    <a:latin typeface="Arial"/>
                    <a:cs typeface="Arial"/>
                  </a:rPr>
                  <a:t>Nodes</a:t>
                </a: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r>
                  <a:rPr lang="en-US" sz="900" dirty="0" smtClean="0">
                    <a:latin typeface="Arial"/>
                    <a:cs typeface="Arial"/>
                  </a:rPr>
                  <a:t>Information</a:t>
                </a: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r>
                  <a:rPr lang="en-US" sz="900" dirty="0" smtClean="0">
                    <a:latin typeface="Arial"/>
                    <a:cs typeface="Arial"/>
                  </a:rPr>
                  <a:t>People</a:t>
                </a:r>
                <a:endParaRPr lang="en-US" sz="900" dirty="0">
                  <a:latin typeface="Arial"/>
                  <a:cs typeface="Arial"/>
                </a:endParaRPr>
              </a:p>
            </p:txBody>
          </p:sp>
          <p:sp>
            <p:nvSpPr>
              <p:cNvPr id="17" name="Rectángulo 16"/>
              <p:cNvSpPr/>
              <p:nvPr/>
            </p:nvSpPr>
            <p:spPr>
              <a:xfrm>
                <a:off x="3419872" y="3615416"/>
                <a:ext cx="1008112" cy="1037720"/>
              </a:xfrm>
              <a:prstGeom prst="rect">
                <a:avLst/>
              </a:prstGeom>
            </p:spPr>
            <p:txBody>
              <a:bodyPr wrap="square" lIns="0" tIns="0" bIns="0">
                <a:spAutoFit/>
              </a:bodyPr>
              <a:lstStyle/>
              <a:p>
                <a:pPr>
                  <a:lnSpc>
                    <a:spcPct val="80000"/>
                  </a:lnSpc>
                </a:pPr>
                <a:r>
                  <a:rPr lang="en-US" sz="700" dirty="0" smtClean="0">
                    <a:latin typeface="Arial"/>
                    <a:cs typeface="Arial"/>
                  </a:rPr>
                  <a:t>housing</a:t>
                </a:r>
              </a:p>
              <a:p>
                <a:pPr>
                  <a:lnSpc>
                    <a:spcPct val="80000"/>
                  </a:lnSpc>
                </a:pPr>
                <a:r>
                  <a:rPr lang="en-US" sz="700" dirty="0" smtClean="0">
                    <a:latin typeface="Arial"/>
                    <a:cs typeface="Arial"/>
                  </a:rPr>
                  <a:t>industry</a:t>
                </a:r>
              </a:p>
              <a:p>
                <a:pPr>
                  <a:lnSpc>
                    <a:spcPct val="80000"/>
                  </a:lnSpc>
                </a:pPr>
                <a:r>
                  <a:rPr lang="en-US" sz="700" dirty="0" smtClean="0">
                    <a:latin typeface="Arial"/>
                    <a:cs typeface="Arial"/>
                  </a:rPr>
                  <a:t>offices	       </a:t>
                </a:r>
              </a:p>
              <a:p>
                <a:pPr>
                  <a:lnSpc>
                    <a:spcPct val="80000"/>
                  </a:lnSpc>
                </a:pPr>
                <a:r>
                  <a:rPr lang="en-US" sz="700" dirty="0" smtClean="0">
                    <a:latin typeface="Arial"/>
                    <a:cs typeface="Arial"/>
                  </a:rPr>
                  <a:t>shopping      </a:t>
                </a:r>
              </a:p>
              <a:p>
                <a:pPr>
                  <a:lnSpc>
                    <a:spcPct val="80000"/>
                  </a:lnSpc>
                </a:pPr>
                <a:r>
                  <a:rPr lang="en-US" sz="700" dirty="0" smtClean="0">
                    <a:latin typeface="Arial"/>
                    <a:cs typeface="Arial"/>
                  </a:rPr>
                  <a:t>economy                   </a:t>
                </a:r>
              </a:p>
              <a:p>
                <a:pPr>
                  <a:lnSpc>
                    <a:spcPct val="80000"/>
                  </a:lnSpc>
                </a:pPr>
                <a:r>
                  <a:rPr lang="en-US" sz="700" dirty="0" smtClean="0">
                    <a:latin typeface="Arial"/>
                    <a:cs typeface="Arial"/>
                  </a:rPr>
                  <a:t>leisure</a:t>
                </a:r>
              </a:p>
              <a:p>
                <a:pPr>
                  <a:lnSpc>
                    <a:spcPct val="80000"/>
                  </a:lnSpc>
                </a:pPr>
                <a:r>
                  <a:rPr lang="en-US" sz="700" dirty="0" smtClean="0">
                    <a:latin typeface="Arial"/>
                    <a:cs typeface="Arial"/>
                  </a:rPr>
                  <a:t>health</a:t>
                </a:r>
              </a:p>
              <a:p>
                <a:pPr>
                  <a:lnSpc>
                    <a:spcPct val="80000"/>
                  </a:lnSpc>
                </a:pPr>
                <a:r>
                  <a:rPr lang="en-US" sz="700" dirty="0" smtClean="0">
                    <a:latin typeface="Arial"/>
                    <a:cs typeface="Arial"/>
                  </a:rPr>
                  <a:t>education</a:t>
                </a:r>
              </a:p>
              <a:p>
                <a:pPr>
                  <a:lnSpc>
                    <a:spcPct val="80000"/>
                  </a:lnSpc>
                </a:pPr>
                <a:r>
                  <a:rPr lang="en-US" sz="700" dirty="0" smtClean="0">
                    <a:latin typeface="Arial"/>
                    <a:cs typeface="Arial"/>
                  </a:rPr>
                  <a:t>culture</a:t>
                </a:r>
              </a:p>
              <a:p>
                <a:pPr>
                  <a:lnSpc>
                    <a:spcPct val="80000"/>
                  </a:lnSpc>
                </a:pPr>
                <a:r>
                  <a:rPr lang="en-US" sz="700" dirty="0" smtClean="0">
                    <a:latin typeface="Arial"/>
                    <a:cs typeface="Arial"/>
                  </a:rPr>
                  <a:t>sports</a:t>
                </a:r>
              </a:p>
              <a:p>
                <a:pPr>
                  <a:lnSpc>
                    <a:spcPct val="80000"/>
                  </a:lnSpc>
                </a:pPr>
                <a:r>
                  <a:rPr lang="en-US" sz="700" dirty="0" smtClean="0">
                    <a:latin typeface="Arial"/>
                    <a:cs typeface="Arial"/>
                  </a:rPr>
                  <a:t>administration</a:t>
                </a:r>
              </a:p>
              <a:p>
                <a:pPr>
                  <a:lnSpc>
                    <a:spcPct val="80000"/>
                  </a:lnSpc>
                </a:pPr>
                <a:r>
                  <a:rPr lang="en-US" sz="700" dirty="0" smtClean="0">
                    <a:latin typeface="Arial"/>
                    <a:cs typeface="Arial"/>
                  </a:rPr>
                  <a:t>security</a:t>
                </a:r>
                <a:endParaRPr lang="en-US" sz="700" dirty="0">
                  <a:latin typeface="Arial"/>
                  <a:cs typeface="Arial"/>
                </a:endParaRPr>
              </a:p>
            </p:txBody>
          </p:sp>
          <p:sp>
            <p:nvSpPr>
              <p:cNvPr id="18" name="CuadroTexto 17"/>
              <p:cNvSpPr txBox="1"/>
              <p:nvPr/>
            </p:nvSpPr>
            <p:spPr>
              <a:xfrm>
                <a:off x="1907704" y="1350000"/>
                <a:ext cx="1008112" cy="4632036"/>
              </a:xfrm>
              <a:prstGeom prst="rect">
                <a:avLst/>
              </a:prstGeom>
              <a:noFill/>
            </p:spPr>
            <p:txBody>
              <a:bodyPr wrap="square" lIns="0" tIns="0" rIns="0" bIns="0" rtlCol="0">
                <a:spAutoFit/>
              </a:bodyPr>
              <a:lstStyle/>
              <a:p>
                <a:endParaRPr lang="es-ES" sz="1000" dirty="0"/>
              </a:p>
              <a:p>
                <a:endParaRPr lang="es-ES" sz="1000" dirty="0"/>
              </a:p>
              <a:p>
                <a:endParaRPr lang="en-US" sz="1000" dirty="0" smtClean="0"/>
              </a:p>
              <a:p>
                <a:endParaRPr lang="es-ES" sz="1000" dirty="0"/>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r>
                  <a:rPr lang="es-ES" sz="900" b="1" dirty="0">
                    <a:latin typeface="Arial"/>
                    <a:cs typeface="Arial"/>
                  </a:rPr>
                  <a:t>STRUCTURE</a:t>
                </a: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r>
                  <a:rPr lang="es-ES" sz="900" b="1" dirty="0">
                    <a:latin typeface="Arial"/>
                    <a:cs typeface="Arial"/>
                  </a:rPr>
                  <a:t>INFORMATION</a:t>
                </a: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r>
                  <a:rPr lang="es-ES" sz="900" b="1" dirty="0">
                    <a:latin typeface="Arial"/>
                    <a:cs typeface="Arial"/>
                  </a:rPr>
                  <a:t>CIVITAS</a:t>
                </a:r>
              </a:p>
            </p:txBody>
          </p:sp>
          <p:cxnSp>
            <p:nvCxnSpPr>
              <p:cNvPr id="19" name="Conector recto 18"/>
              <p:cNvCxnSpPr/>
              <p:nvPr/>
            </p:nvCxnSpPr>
            <p:spPr>
              <a:xfrm>
                <a:off x="2771800" y="1556792"/>
                <a:ext cx="0" cy="324036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Conector recto 19"/>
              <p:cNvCxnSpPr/>
              <p:nvPr/>
            </p:nvCxnSpPr>
            <p:spPr>
              <a:xfrm>
                <a:off x="2771800" y="4941168"/>
                <a:ext cx="0" cy="432048"/>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Conector recto 21"/>
              <p:cNvCxnSpPr/>
              <p:nvPr/>
            </p:nvCxnSpPr>
            <p:spPr>
              <a:xfrm>
                <a:off x="2771800" y="5517232"/>
                <a:ext cx="0" cy="432048"/>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Conector recto 22"/>
              <p:cNvCxnSpPr/>
              <p:nvPr/>
            </p:nvCxnSpPr>
            <p:spPr>
              <a:xfrm>
                <a:off x="3347864" y="3645024"/>
                <a:ext cx="0" cy="97200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Contenidor de text 8"/>
            <p:cNvSpPr txBox="1">
              <a:spLocks/>
            </p:cNvSpPr>
            <p:nvPr/>
          </p:nvSpPr>
          <p:spPr>
            <a:xfrm>
              <a:off x="250825" y="764704"/>
              <a:ext cx="8642350" cy="504056"/>
            </a:xfrm>
            <a:prstGeom prst="rect">
              <a:avLst/>
            </a:prstGeom>
          </p:spPr>
          <p:txBody>
            <a:bodyPr vert="horz" lIns="91440" tIns="45720" rIns="91440" bIns="45720" rtlCol="0">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Arial" pitchFamily="34" charset="0"/>
                  <a:cs typeface="Arial" pitchFamily="34" charset="0"/>
                </a:defRPr>
              </a:lvl1pPr>
              <a:lvl2pPr marL="742950" indent="-285750">
                <a:spcBef>
                  <a:spcPct val="20000"/>
                </a:spcBef>
                <a:buFont typeface="Arial" pitchFamily="34" charset="0"/>
                <a:buChar char="–"/>
                <a:defRPr sz="1600">
                  <a:latin typeface="Arial" pitchFamily="34" charset="0"/>
                  <a:cs typeface="Arial" pitchFamily="34" charset="0"/>
                </a:defRPr>
              </a:lvl2pPr>
              <a:lvl3pPr marL="1143000" indent="-228600">
                <a:spcBef>
                  <a:spcPct val="20000"/>
                </a:spcBef>
                <a:buFont typeface="Arial" pitchFamily="34" charset="0"/>
                <a:buChar char="•"/>
                <a:defRPr sz="1400">
                  <a:latin typeface="Arial" pitchFamily="34" charset="0"/>
                  <a:cs typeface="Arial" pitchFamily="34" charset="0"/>
                </a:defRPr>
              </a:lvl3pPr>
              <a:lvl4pPr marL="1600200" indent="-228600">
                <a:spcBef>
                  <a:spcPct val="20000"/>
                </a:spcBef>
                <a:buFont typeface="Arial" pitchFamily="34" charset="0"/>
                <a:buChar char="–"/>
                <a:defRPr sz="1200">
                  <a:latin typeface="Arial" pitchFamily="34" charset="0"/>
                  <a:cs typeface="Arial" pitchFamily="34" charset="0"/>
                </a:defRPr>
              </a:lvl4pPr>
              <a:lvl5pPr marL="2057400" indent="-228600">
                <a:spcBef>
                  <a:spcPct val="20000"/>
                </a:spcBef>
                <a:buFont typeface="Arial" pitchFamily="34" charset="0"/>
                <a:buChar char="»"/>
                <a:defRPr sz="1200">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ca-ES" dirty="0"/>
            </a:p>
          </p:txBody>
        </p:sp>
      </p:grpSp>
      <p:sp>
        <p:nvSpPr>
          <p:cNvPr id="24" name="Contenidor de text 8"/>
          <p:cNvSpPr>
            <a:spLocks noGrp="1"/>
          </p:cNvSpPr>
          <p:nvPr>
            <p:ph type="body" sz="quarter" idx="16"/>
          </p:nvPr>
        </p:nvSpPr>
        <p:spPr>
          <a:xfrm>
            <a:off x="107504" y="116632"/>
            <a:ext cx="8642350" cy="504056"/>
          </a:xfrm>
        </p:spPr>
        <p:txBody>
          <a:bodyPr/>
          <a:lstStyle/>
          <a:p>
            <a:r>
              <a:rPr lang="ca-ES" dirty="0" smtClean="0"/>
              <a:t>Gestionar la </a:t>
            </a:r>
            <a:r>
              <a:rPr lang="ca-ES" dirty="0" err="1" smtClean="0"/>
              <a:t>complejidad</a:t>
            </a:r>
            <a:r>
              <a:rPr lang="ca-ES" dirty="0" smtClean="0"/>
              <a:t> urbana</a:t>
            </a:r>
            <a:endParaRPr lang="ca-ES" dirty="0"/>
          </a:p>
        </p:txBody>
      </p:sp>
      <p:sp>
        <p:nvSpPr>
          <p:cNvPr id="25" name="Marcador de contenido 8"/>
          <p:cNvSpPr txBox="1">
            <a:spLocks/>
          </p:cNvSpPr>
          <p:nvPr/>
        </p:nvSpPr>
        <p:spPr>
          <a:xfrm>
            <a:off x="107504" y="620688"/>
            <a:ext cx="9001000" cy="369332"/>
          </a:xfrm>
          <a:prstGeom prst="rect">
            <a:avLst/>
          </a:prstGeom>
        </p:spPr>
        <p:txBody>
          <a:bodyPr wrap="square">
            <a:spAutoFit/>
          </a:bodyPr>
          <a:lstStyle/>
          <a:p>
            <a:r>
              <a:rPr lang="ca-ES" b="1" dirty="0">
                <a:cs typeface="Verdana"/>
              </a:rPr>
              <a:t>la </a:t>
            </a:r>
            <a:r>
              <a:rPr lang="ca-ES" b="1" dirty="0" err="1">
                <a:cs typeface="Verdana"/>
              </a:rPr>
              <a:t>ciudad</a:t>
            </a:r>
            <a:r>
              <a:rPr lang="ca-ES" b="1" dirty="0">
                <a:cs typeface="Verdana"/>
              </a:rPr>
              <a:t> como sistema de </a:t>
            </a:r>
            <a:r>
              <a:rPr lang="ca-ES" b="1" dirty="0" err="1">
                <a:cs typeface="Verdana"/>
              </a:rPr>
              <a:t>sistemas</a:t>
            </a:r>
            <a:r>
              <a:rPr lang="ca-ES" b="1" dirty="0">
                <a:cs typeface="Verdana"/>
              </a:rPr>
              <a:t> </a:t>
            </a:r>
            <a:r>
              <a:rPr lang="ca-ES" b="1" dirty="0" err="1">
                <a:cs typeface="Verdana"/>
              </a:rPr>
              <a:t>interconectados</a:t>
            </a:r>
            <a:endParaRPr lang="ca-ES" b="1" dirty="0">
              <a:cs typeface="Verdana"/>
            </a:endParaRPr>
          </a:p>
        </p:txBody>
      </p:sp>
    </p:spTree>
    <p:extLst>
      <p:ext uri="{BB962C8B-B14F-4D97-AF65-F5344CB8AC3E}">
        <p14:creationId xmlns:p14="http://schemas.microsoft.com/office/powerpoint/2010/main" val="3871572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Agrupar 11"/>
          <p:cNvGrpSpPr/>
          <p:nvPr/>
        </p:nvGrpSpPr>
        <p:grpSpPr>
          <a:xfrm>
            <a:off x="250825" y="764704"/>
            <a:ext cx="8642350" cy="5472608"/>
            <a:chOff x="250825" y="764704"/>
            <a:chExt cx="8642350" cy="5472608"/>
          </a:xfrm>
        </p:grpSpPr>
        <p:grpSp>
          <p:nvGrpSpPr>
            <p:cNvPr id="13" name="Agrupar 12"/>
            <p:cNvGrpSpPr>
              <a:grpSpLocks noChangeAspect="1"/>
            </p:cNvGrpSpPr>
            <p:nvPr/>
          </p:nvGrpSpPr>
          <p:grpSpPr>
            <a:xfrm>
              <a:off x="545231" y="1168286"/>
              <a:ext cx="7699177" cy="5069026"/>
              <a:chOff x="1907704" y="1268760"/>
              <a:chExt cx="7158844" cy="4713276"/>
            </a:xfrm>
          </p:grpSpPr>
          <p:pic>
            <p:nvPicPr>
              <p:cNvPr id="15" name="Picture 19" descr="D:\Dropbox\DIRECCIÓ D'INFRAESTRUCTURES\F Resiliència Urbana\00 documentació\00 Propia\Presentacions\121212NY\Esborrany\Imatges\diagrama anatomia.jpg"/>
              <p:cNvPicPr>
                <a:picLocks noChangeAspect="1" noChangeArrowheads="1"/>
              </p:cNvPicPr>
              <p:nvPr/>
            </p:nvPicPr>
            <p:blipFill rotWithShape="1">
              <a:blip r:embed="rId3" cstate="print"/>
              <a:srcRect l="24111" t="5615" r="7826" b="3270"/>
              <a:stretch/>
            </p:blipFill>
            <p:spPr bwMode="auto">
              <a:xfrm>
                <a:off x="3923928" y="1268760"/>
                <a:ext cx="5142620" cy="4680520"/>
              </a:xfrm>
              <a:prstGeom prst="rect">
                <a:avLst/>
              </a:prstGeom>
              <a:noFill/>
              <a:ln w="9525">
                <a:noFill/>
                <a:miter lim="800000"/>
                <a:headEnd/>
                <a:tailEnd/>
              </a:ln>
            </p:spPr>
          </p:pic>
          <p:sp>
            <p:nvSpPr>
              <p:cNvPr id="16" name="CuadroTexto 15"/>
              <p:cNvSpPr txBox="1"/>
              <p:nvPr/>
            </p:nvSpPr>
            <p:spPr>
              <a:xfrm>
                <a:off x="2843808" y="1556792"/>
                <a:ext cx="864096" cy="4293483"/>
              </a:xfrm>
              <a:prstGeom prst="rect">
                <a:avLst/>
              </a:prstGeom>
              <a:noFill/>
            </p:spPr>
            <p:txBody>
              <a:bodyPr wrap="square" lIns="0" tIns="0" rIns="0" bIns="0" rtlCol="0">
                <a:spAutoFit/>
              </a:bodyPr>
              <a:lstStyle/>
              <a:p>
                <a:r>
                  <a:rPr lang="en-US" sz="900" dirty="0" smtClean="0">
                    <a:latin typeface="Arial"/>
                    <a:cs typeface="Arial"/>
                  </a:rPr>
                  <a:t>Environment</a:t>
                </a: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r>
                  <a:rPr lang="en-US" sz="900" dirty="0" smtClean="0">
                    <a:latin typeface="Arial"/>
                    <a:cs typeface="Arial"/>
                  </a:rPr>
                  <a:t>Infrastructure</a:t>
                </a: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r>
                  <a:rPr lang="en-US" sz="900" dirty="0" smtClean="0">
                    <a:latin typeface="Arial"/>
                    <a:cs typeface="Arial"/>
                  </a:rPr>
                  <a:t>Public space</a:t>
                </a: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r>
                  <a:rPr lang="en-US" sz="900" dirty="0" smtClean="0">
                    <a:latin typeface="Arial"/>
                    <a:cs typeface="Arial"/>
                  </a:rPr>
                  <a:t>Nodes</a:t>
                </a: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r>
                  <a:rPr lang="en-US" sz="900" dirty="0" smtClean="0">
                    <a:latin typeface="Arial"/>
                    <a:cs typeface="Arial"/>
                  </a:rPr>
                  <a:t>Information</a:t>
                </a: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r>
                  <a:rPr lang="en-US" sz="900" dirty="0" smtClean="0">
                    <a:latin typeface="Arial"/>
                    <a:cs typeface="Arial"/>
                  </a:rPr>
                  <a:t>People</a:t>
                </a:r>
                <a:endParaRPr lang="en-US" sz="900" dirty="0">
                  <a:latin typeface="Arial"/>
                  <a:cs typeface="Arial"/>
                </a:endParaRPr>
              </a:p>
            </p:txBody>
          </p:sp>
          <p:sp>
            <p:nvSpPr>
              <p:cNvPr id="17" name="Rectángulo 16"/>
              <p:cNvSpPr/>
              <p:nvPr/>
            </p:nvSpPr>
            <p:spPr>
              <a:xfrm>
                <a:off x="3419872" y="3615416"/>
                <a:ext cx="1008112" cy="1037720"/>
              </a:xfrm>
              <a:prstGeom prst="rect">
                <a:avLst/>
              </a:prstGeom>
            </p:spPr>
            <p:txBody>
              <a:bodyPr wrap="square" lIns="0" tIns="0" bIns="0">
                <a:spAutoFit/>
              </a:bodyPr>
              <a:lstStyle/>
              <a:p>
                <a:pPr>
                  <a:lnSpc>
                    <a:spcPct val="80000"/>
                  </a:lnSpc>
                </a:pPr>
                <a:r>
                  <a:rPr lang="en-US" sz="700" dirty="0" smtClean="0">
                    <a:latin typeface="Arial"/>
                    <a:cs typeface="Arial"/>
                  </a:rPr>
                  <a:t>housing</a:t>
                </a:r>
              </a:p>
              <a:p>
                <a:pPr>
                  <a:lnSpc>
                    <a:spcPct val="80000"/>
                  </a:lnSpc>
                </a:pPr>
                <a:r>
                  <a:rPr lang="en-US" sz="700" dirty="0" smtClean="0">
                    <a:latin typeface="Arial"/>
                    <a:cs typeface="Arial"/>
                  </a:rPr>
                  <a:t>industry</a:t>
                </a:r>
              </a:p>
              <a:p>
                <a:pPr>
                  <a:lnSpc>
                    <a:spcPct val="80000"/>
                  </a:lnSpc>
                </a:pPr>
                <a:r>
                  <a:rPr lang="en-US" sz="700" dirty="0" smtClean="0">
                    <a:latin typeface="Arial"/>
                    <a:cs typeface="Arial"/>
                  </a:rPr>
                  <a:t>offices	       </a:t>
                </a:r>
              </a:p>
              <a:p>
                <a:pPr>
                  <a:lnSpc>
                    <a:spcPct val="80000"/>
                  </a:lnSpc>
                </a:pPr>
                <a:r>
                  <a:rPr lang="en-US" sz="700" dirty="0" smtClean="0">
                    <a:latin typeface="Arial"/>
                    <a:cs typeface="Arial"/>
                  </a:rPr>
                  <a:t>shopping      </a:t>
                </a:r>
              </a:p>
              <a:p>
                <a:pPr>
                  <a:lnSpc>
                    <a:spcPct val="80000"/>
                  </a:lnSpc>
                </a:pPr>
                <a:r>
                  <a:rPr lang="en-US" sz="700" dirty="0" smtClean="0">
                    <a:latin typeface="Arial"/>
                    <a:cs typeface="Arial"/>
                  </a:rPr>
                  <a:t>economy                   </a:t>
                </a:r>
              </a:p>
              <a:p>
                <a:pPr>
                  <a:lnSpc>
                    <a:spcPct val="80000"/>
                  </a:lnSpc>
                </a:pPr>
                <a:r>
                  <a:rPr lang="en-US" sz="700" dirty="0" smtClean="0">
                    <a:latin typeface="Arial"/>
                    <a:cs typeface="Arial"/>
                  </a:rPr>
                  <a:t>leisure</a:t>
                </a:r>
              </a:p>
              <a:p>
                <a:pPr>
                  <a:lnSpc>
                    <a:spcPct val="80000"/>
                  </a:lnSpc>
                </a:pPr>
                <a:r>
                  <a:rPr lang="en-US" sz="700" dirty="0" smtClean="0">
                    <a:latin typeface="Arial"/>
                    <a:cs typeface="Arial"/>
                  </a:rPr>
                  <a:t>health</a:t>
                </a:r>
              </a:p>
              <a:p>
                <a:pPr>
                  <a:lnSpc>
                    <a:spcPct val="80000"/>
                  </a:lnSpc>
                </a:pPr>
                <a:r>
                  <a:rPr lang="en-US" sz="700" dirty="0" smtClean="0">
                    <a:latin typeface="Arial"/>
                    <a:cs typeface="Arial"/>
                  </a:rPr>
                  <a:t>education</a:t>
                </a:r>
              </a:p>
              <a:p>
                <a:pPr>
                  <a:lnSpc>
                    <a:spcPct val="80000"/>
                  </a:lnSpc>
                </a:pPr>
                <a:r>
                  <a:rPr lang="en-US" sz="700" dirty="0" smtClean="0">
                    <a:latin typeface="Arial"/>
                    <a:cs typeface="Arial"/>
                  </a:rPr>
                  <a:t>culture</a:t>
                </a:r>
              </a:p>
              <a:p>
                <a:pPr>
                  <a:lnSpc>
                    <a:spcPct val="80000"/>
                  </a:lnSpc>
                </a:pPr>
                <a:r>
                  <a:rPr lang="en-US" sz="700" dirty="0" smtClean="0">
                    <a:latin typeface="Arial"/>
                    <a:cs typeface="Arial"/>
                  </a:rPr>
                  <a:t>sports</a:t>
                </a:r>
              </a:p>
              <a:p>
                <a:pPr>
                  <a:lnSpc>
                    <a:spcPct val="80000"/>
                  </a:lnSpc>
                </a:pPr>
                <a:r>
                  <a:rPr lang="en-US" sz="700" dirty="0" smtClean="0">
                    <a:latin typeface="Arial"/>
                    <a:cs typeface="Arial"/>
                  </a:rPr>
                  <a:t>administration</a:t>
                </a:r>
              </a:p>
              <a:p>
                <a:pPr>
                  <a:lnSpc>
                    <a:spcPct val="80000"/>
                  </a:lnSpc>
                </a:pPr>
                <a:r>
                  <a:rPr lang="en-US" sz="700" dirty="0" smtClean="0">
                    <a:latin typeface="Arial"/>
                    <a:cs typeface="Arial"/>
                  </a:rPr>
                  <a:t>security</a:t>
                </a:r>
                <a:endParaRPr lang="en-US" sz="700" dirty="0">
                  <a:latin typeface="Arial"/>
                  <a:cs typeface="Arial"/>
                </a:endParaRPr>
              </a:p>
            </p:txBody>
          </p:sp>
          <p:sp>
            <p:nvSpPr>
              <p:cNvPr id="18" name="CuadroTexto 17"/>
              <p:cNvSpPr txBox="1"/>
              <p:nvPr/>
            </p:nvSpPr>
            <p:spPr>
              <a:xfrm>
                <a:off x="1907704" y="1350000"/>
                <a:ext cx="1008112" cy="4632036"/>
              </a:xfrm>
              <a:prstGeom prst="rect">
                <a:avLst/>
              </a:prstGeom>
              <a:noFill/>
            </p:spPr>
            <p:txBody>
              <a:bodyPr wrap="square" lIns="0" tIns="0" rIns="0" bIns="0" rtlCol="0">
                <a:spAutoFit/>
              </a:bodyPr>
              <a:lstStyle/>
              <a:p>
                <a:endParaRPr lang="es-ES" sz="1000" dirty="0"/>
              </a:p>
              <a:p>
                <a:endParaRPr lang="es-ES" sz="1000" dirty="0"/>
              </a:p>
              <a:p>
                <a:endParaRPr lang="en-US" sz="1000" dirty="0" smtClean="0"/>
              </a:p>
              <a:p>
                <a:endParaRPr lang="es-ES" sz="1000" dirty="0"/>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r>
                  <a:rPr lang="es-ES" sz="900" b="1" dirty="0">
                    <a:latin typeface="Arial"/>
                    <a:cs typeface="Arial"/>
                  </a:rPr>
                  <a:t>STRUCTURE</a:t>
                </a: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r>
                  <a:rPr lang="es-ES" sz="900" b="1" dirty="0">
                    <a:latin typeface="Arial"/>
                    <a:cs typeface="Arial"/>
                  </a:rPr>
                  <a:t>INFORMATION</a:t>
                </a: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r>
                  <a:rPr lang="es-ES" sz="900" b="1" dirty="0">
                    <a:latin typeface="Arial"/>
                    <a:cs typeface="Arial"/>
                  </a:rPr>
                  <a:t>CIVITAS</a:t>
                </a:r>
              </a:p>
            </p:txBody>
          </p:sp>
          <p:cxnSp>
            <p:nvCxnSpPr>
              <p:cNvPr id="19" name="Conector recto 18"/>
              <p:cNvCxnSpPr/>
              <p:nvPr/>
            </p:nvCxnSpPr>
            <p:spPr>
              <a:xfrm>
                <a:off x="2771800" y="1556792"/>
                <a:ext cx="0" cy="324036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Conector recto 19"/>
              <p:cNvCxnSpPr/>
              <p:nvPr/>
            </p:nvCxnSpPr>
            <p:spPr>
              <a:xfrm>
                <a:off x="2771800" y="4941168"/>
                <a:ext cx="0" cy="432048"/>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Conector recto 21"/>
              <p:cNvCxnSpPr/>
              <p:nvPr/>
            </p:nvCxnSpPr>
            <p:spPr>
              <a:xfrm>
                <a:off x="2771800" y="5517232"/>
                <a:ext cx="0" cy="432048"/>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Conector recto 22"/>
              <p:cNvCxnSpPr/>
              <p:nvPr/>
            </p:nvCxnSpPr>
            <p:spPr>
              <a:xfrm>
                <a:off x="3347864" y="3645024"/>
                <a:ext cx="0" cy="97200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Contenidor de text 8"/>
            <p:cNvSpPr txBox="1">
              <a:spLocks/>
            </p:cNvSpPr>
            <p:nvPr/>
          </p:nvSpPr>
          <p:spPr>
            <a:xfrm>
              <a:off x="250825" y="764704"/>
              <a:ext cx="8642350" cy="504056"/>
            </a:xfrm>
            <a:prstGeom prst="rect">
              <a:avLst/>
            </a:prstGeom>
          </p:spPr>
          <p:txBody>
            <a:bodyPr vert="horz" lIns="91440" tIns="45720" rIns="91440" bIns="45720" rtlCol="0">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Arial" pitchFamily="34" charset="0"/>
                  <a:cs typeface="Arial" pitchFamily="34" charset="0"/>
                </a:defRPr>
              </a:lvl1pPr>
              <a:lvl2pPr marL="742950" indent="-285750">
                <a:spcBef>
                  <a:spcPct val="20000"/>
                </a:spcBef>
                <a:buFont typeface="Arial" pitchFamily="34" charset="0"/>
                <a:buChar char="–"/>
                <a:defRPr sz="1600">
                  <a:latin typeface="Arial" pitchFamily="34" charset="0"/>
                  <a:cs typeface="Arial" pitchFamily="34" charset="0"/>
                </a:defRPr>
              </a:lvl2pPr>
              <a:lvl3pPr marL="1143000" indent="-228600">
                <a:spcBef>
                  <a:spcPct val="20000"/>
                </a:spcBef>
                <a:buFont typeface="Arial" pitchFamily="34" charset="0"/>
                <a:buChar char="•"/>
                <a:defRPr sz="1400">
                  <a:latin typeface="Arial" pitchFamily="34" charset="0"/>
                  <a:cs typeface="Arial" pitchFamily="34" charset="0"/>
                </a:defRPr>
              </a:lvl3pPr>
              <a:lvl4pPr marL="1600200" indent="-228600">
                <a:spcBef>
                  <a:spcPct val="20000"/>
                </a:spcBef>
                <a:buFont typeface="Arial" pitchFamily="34" charset="0"/>
                <a:buChar char="–"/>
                <a:defRPr sz="1200">
                  <a:latin typeface="Arial" pitchFamily="34" charset="0"/>
                  <a:cs typeface="Arial" pitchFamily="34" charset="0"/>
                </a:defRPr>
              </a:lvl4pPr>
              <a:lvl5pPr marL="2057400" indent="-228600">
                <a:spcBef>
                  <a:spcPct val="20000"/>
                </a:spcBef>
                <a:buFont typeface="Arial" pitchFamily="34" charset="0"/>
                <a:buChar char="»"/>
                <a:defRPr sz="1200">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ca-ES" dirty="0"/>
            </a:p>
          </p:txBody>
        </p:sp>
      </p:grpSp>
      <p:sp>
        <p:nvSpPr>
          <p:cNvPr id="24" name="Contenidor de text 8"/>
          <p:cNvSpPr>
            <a:spLocks noGrp="1"/>
          </p:cNvSpPr>
          <p:nvPr>
            <p:ph type="body" sz="quarter" idx="16"/>
          </p:nvPr>
        </p:nvSpPr>
        <p:spPr>
          <a:xfrm>
            <a:off x="107504" y="116632"/>
            <a:ext cx="8642350" cy="504056"/>
          </a:xfrm>
        </p:spPr>
        <p:txBody>
          <a:bodyPr/>
          <a:lstStyle/>
          <a:p>
            <a:r>
              <a:rPr lang="ca-ES" dirty="0" smtClean="0"/>
              <a:t>Gestionar la </a:t>
            </a:r>
            <a:r>
              <a:rPr lang="ca-ES" dirty="0" err="1" smtClean="0"/>
              <a:t>complejidad</a:t>
            </a:r>
            <a:r>
              <a:rPr lang="ca-ES" dirty="0" smtClean="0"/>
              <a:t> urbana</a:t>
            </a:r>
            <a:endParaRPr lang="ca-ES" dirty="0"/>
          </a:p>
        </p:txBody>
      </p:sp>
      <p:sp>
        <p:nvSpPr>
          <p:cNvPr id="25" name="Marcador de contenido 8"/>
          <p:cNvSpPr txBox="1">
            <a:spLocks/>
          </p:cNvSpPr>
          <p:nvPr/>
        </p:nvSpPr>
        <p:spPr>
          <a:xfrm>
            <a:off x="107504" y="620688"/>
            <a:ext cx="9001000" cy="369332"/>
          </a:xfrm>
          <a:prstGeom prst="rect">
            <a:avLst/>
          </a:prstGeom>
        </p:spPr>
        <p:txBody>
          <a:bodyPr wrap="square">
            <a:spAutoFit/>
          </a:bodyPr>
          <a:lstStyle/>
          <a:p>
            <a:r>
              <a:rPr lang="ca-ES" b="1" dirty="0">
                <a:cs typeface="Verdana"/>
              </a:rPr>
              <a:t>la </a:t>
            </a:r>
            <a:r>
              <a:rPr lang="ca-ES" b="1" dirty="0" err="1">
                <a:cs typeface="Verdana"/>
              </a:rPr>
              <a:t>ciudad</a:t>
            </a:r>
            <a:r>
              <a:rPr lang="ca-ES" b="1" dirty="0">
                <a:cs typeface="Verdana"/>
              </a:rPr>
              <a:t> como sistema de </a:t>
            </a:r>
            <a:r>
              <a:rPr lang="ca-ES" b="1" dirty="0" err="1">
                <a:cs typeface="Verdana"/>
              </a:rPr>
              <a:t>sistemas</a:t>
            </a:r>
            <a:r>
              <a:rPr lang="ca-ES" b="1" dirty="0">
                <a:cs typeface="Verdana"/>
              </a:rPr>
              <a:t> </a:t>
            </a:r>
            <a:r>
              <a:rPr lang="ca-ES" b="1" dirty="0" err="1">
                <a:cs typeface="Verdana"/>
              </a:rPr>
              <a:t>interconectados</a:t>
            </a:r>
            <a:endParaRPr lang="ca-ES" b="1" dirty="0">
              <a:cs typeface="Verdana"/>
            </a:endParaRPr>
          </a:p>
        </p:txBody>
      </p:sp>
      <p:sp>
        <p:nvSpPr>
          <p:cNvPr id="21" name="9 Multiplicar"/>
          <p:cNvSpPr/>
          <p:nvPr/>
        </p:nvSpPr>
        <p:spPr>
          <a:xfrm>
            <a:off x="4572000" y="2708920"/>
            <a:ext cx="705625" cy="65387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dirty="0">
              <a:solidFill>
                <a:srgbClr val="FFFFFF"/>
              </a:solidFill>
              <a:cs typeface="Arial" charset="0"/>
            </a:endParaRPr>
          </a:p>
        </p:txBody>
      </p:sp>
    </p:spTree>
    <p:extLst>
      <p:ext uri="{BB962C8B-B14F-4D97-AF65-F5344CB8AC3E}">
        <p14:creationId xmlns:p14="http://schemas.microsoft.com/office/powerpoint/2010/main" val="29021953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Agrupar 11"/>
          <p:cNvGrpSpPr/>
          <p:nvPr/>
        </p:nvGrpSpPr>
        <p:grpSpPr>
          <a:xfrm>
            <a:off x="250825" y="764704"/>
            <a:ext cx="8642350" cy="5472608"/>
            <a:chOff x="250825" y="764704"/>
            <a:chExt cx="8642350" cy="5472608"/>
          </a:xfrm>
        </p:grpSpPr>
        <p:grpSp>
          <p:nvGrpSpPr>
            <p:cNvPr id="13" name="Agrupar 12"/>
            <p:cNvGrpSpPr>
              <a:grpSpLocks noChangeAspect="1"/>
            </p:cNvGrpSpPr>
            <p:nvPr/>
          </p:nvGrpSpPr>
          <p:grpSpPr>
            <a:xfrm>
              <a:off x="545231" y="1168286"/>
              <a:ext cx="7699177" cy="5069026"/>
              <a:chOff x="1907704" y="1268760"/>
              <a:chExt cx="7158844" cy="4713276"/>
            </a:xfrm>
          </p:grpSpPr>
          <p:pic>
            <p:nvPicPr>
              <p:cNvPr id="15" name="Picture 19" descr="D:\Dropbox\DIRECCIÓ D'INFRAESTRUCTURES\F Resiliència Urbana\00 documentació\00 Propia\Presentacions\121212NY\Esborrany\Imatges\diagrama anatomia.jpg"/>
              <p:cNvPicPr>
                <a:picLocks noChangeAspect="1" noChangeArrowheads="1"/>
              </p:cNvPicPr>
              <p:nvPr/>
            </p:nvPicPr>
            <p:blipFill rotWithShape="1">
              <a:blip r:embed="rId3" cstate="print"/>
              <a:srcRect l="24111" t="5615" r="7826" b="3270"/>
              <a:stretch/>
            </p:blipFill>
            <p:spPr bwMode="auto">
              <a:xfrm>
                <a:off x="3923928" y="1268760"/>
                <a:ext cx="5142620" cy="4680520"/>
              </a:xfrm>
              <a:prstGeom prst="rect">
                <a:avLst/>
              </a:prstGeom>
              <a:noFill/>
              <a:ln w="9525">
                <a:noFill/>
                <a:miter lim="800000"/>
                <a:headEnd/>
                <a:tailEnd/>
              </a:ln>
            </p:spPr>
          </p:pic>
          <p:sp>
            <p:nvSpPr>
              <p:cNvPr id="16" name="CuadroTexto 15"/>
              <p:cNvSpPr txBox="1"/>
              <p:nvPr/>
            </p:nvSpPr>
            <p:spPr>
              <a:xfrm>
                <a:off x="2843808" y="1556792"/>
                <a:ext cx="864096" cy="4293483"/>
              </a:xfrm>
              <a:prstGeom prst="rect">
                <a:avLst/>
              </a:prstGeom>
              <a:noFill/>
            </p:spPr>
            <p:txBody>
              <a:bodyPr wrap="square" lIns="0" tIns="0" rIns="0" bIns="0" rtlCol="0">
                <a:spAutoFit/>
              </a:bodyPr>
              <a:lstStyle/>
              <a:p>
                <a:r>
                  <a:rPr lang="en-US" sz="900" dirty="0" smtClean="0">
                    <a:latin typeface="Arial"/>
                    <a:cs typeface="Arial"/>
                  </a:rPr>
                  <a:t>Environment</a:t>
                </a: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r>
                  <a:rPr lang="en-US" sz="900" dirty="0" smtClean="0">
                    <a:latin typeface="Arial"/>
                    <a:cs typeface="Arial"/>
                  </a:rPr>
                  <a:t>Infrastructure</a:t>
                </a: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r>
                  <a:rPr lang="en-US" sz="900" dirty="0" smtClean="0">
                    <a:latin typeface="Arial"/>
                    <a:cs typeface="Arial"/>
                  </a:rPr>
                  <a:t>Public space</a:t>
                </a: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r>
                  <a:rPr lang="en-US" sz="900" dirty="0" smtClean="0">
                    <a:latin typeface="Arial"/>
                    <a:cs typeface="Arial"/>
                  </a:rPr>
                  <a:t>Nodes</a:t>
                </a: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r>
                  <a:rPr lang="en-US" sz="900" dirty="0" smtClean="0">
                    <a:latin typeface="Arial"/>
                    <a:cs typeface="Arial"/>
                  </a:rPr>
                  <a:t>Information</a:t>
                </a:r>
              </a:p>
              <a:p>
                <a:endParaRPr lang="en-US" sz="900" dirty="0" smtClean="0">
                  <a:latin typeface="Arial"/>
                  <a:cs typeface="Arial"/>
                </a:endParaRPr>
              </a:p>
              <a:p>
                <a:endParaRPr lang="en-US" sz="900" dirty="0" smtClean="0">
                  <a:latin typeface="Arial"/>
                  <a:cs typeface="Arial"/>
                </a:endParaRPr>
              </a:p>
              <a:p>
                <a:endParaRPr lang="en-US" sz="900" dirty="0" smtClean="0">
                  <a:latin typeface="Arial"/>
                  <a:cs typeface="Arial"/>
                </a:endParaRPr>
              </a:p>
              <a:p>
                <a:r>
                  <a:rPr lang="en-US" sz="900" dirty="0" smtClean="0">
                    <a:latin typeface="Arial"/>
                    <a:cs typeface="Arial"/>
                  </a:rPr>
                  <a:t>People</a:t>
                </a:r>
                <a:endParaRPr lang="en-US" sz="900" dirty="0">
                  <a:latin typeface="Arial"/>
                  <a:cs typeface="Arial"/>
                </a:endParaRPr>
              </a:p>
            </p:txBody>
          </p:sp>
          <p:sp>
            <p:nvSpPr>
              <p:cNvPr id="17" name="Rectángulo 16"/>
              <p:cNvSpPr/>
              <p:nvPr/>
            </p:nvSpPr>
            <p:spPr>
              <a:xfrm>
                <a:off x="3419872" y="3615416"/>
                <a:ext cx="1008112" cy="1037720"/>
              </a:xfrm>
              <a:prstGeom prst="rect">
                <a:avLst/>
              </a:prstGeom>
            </p:spPr>
            <p:txBody>
              <a:bodyPr wrap="square" lIns="0" tIns="0" bIns="0">
                <a:spAutoFit/>
              </a:bodyPr>
              <a:lstStyle/>
              <a:p>
                <a:pPr>
                  <a:lnSpc>
                    <a:spcPct val="80000"/>
                  </a:lnSpc>
                </a:pPr>
                <a:r>
                  <a:rPr lang="en-US" sz="700" dirty="0" smtClean="0">
                    <a:latin typeface="Arial"/>
                    <a:cs typeface="Arial"/>
                  </a:rPr>
                  <a:t>housing</a:t>
                </a:r>
              </a:p>
              <a:p>
                <a:pPr>
                  <a:lnSpc>
                    <a:spcPct val="80000"/>
                  </a:lnSpc>
                </a:pPr>
                <a:r>
                  <a:rPr lang="en-US" sz="700" dirty="0" smtClean="0">
                    <a:latin typeface="Arial"/>
                    <a:cs typeface="Arial"/>
                  </a:rPr>
                  <a:t>industry</a:t>
                </a:r>
              </a:p>
              <a:p>
                <a:pPr>
                  <a:lnSpc>
                    <a:spcPct val="80000"/>
                  </a:lnSpc>
                </a:pPr>
                <a:r>
                  <a:rPr lang="en-US" sz="700" dirty="0" smtClean="0">
                    <a:latin typeface="Arial"/>
                    <a:cs typeface="Arial"/>
                  </a:rPr>
                  <a:t>offices	       </a:t>
                </a:r>
              </a:p>
              <a:p>
                <a:pPr>
                  <a:lnSpc>
                    <a:spcPct val="80000"/>
                  </a:lnSpc>
                </a:pPr>
                <a:r>
                  <a:rPr lang="en-US" sz="700" dirty="0" smtClean="0">
                    <a:latin typeface="Arial"/>
                    <a:cs typeface="Arial"/>
                  </a:rPr>
                  <a:t>shopping      </a:t>
                </a:r>
              </a:p>
              <a:p>
                <a:pPr>
                  <a:lnSpc>
                    <a:spcPct val="80000"/>
                  </a:lnSpc>
                </a:pPr>
                <a:r>
                  <a:rPr lang="en-US" sz="700" dirty="0" smtClean="0">
                    <a:latin typeface="Arial"/>
                    <a:cs typeface="Arial"/>
                  </a:rPr>
                  <a:t>economy                   </a:t>
                </a:r>
              </a:p>
              <a:p>
                <a:pPr>
                  <a:lnSpc>
                    <a:spcPct val="80000"/>
                  </a:lnSpc>
                </a:pPr>
                <a:r>
                  <a:rPr lang="en-US" sz="700" dirty="0" smtClean="0">
                    <a:latin typeface="Arial"/>
                    <a:cs typeface="Arial"/>
                  </a:rPr>
                  <a:t>leisure</a:t>
                </a:r>
              </a:p>
              <a:p>
                <a:pPr>
                  <a:lnSpc>
                    <a:spcPct val="80000"/>
                  </a:lnSpc>
                </a:pPr>
                <a:r>
                  <a:rPr lang="en-US" sz="700" dirty="0" smtClean="0">
                    <a:latin typeface="Arial"/>
                    <a:cs typeface="Arial"/>
                  </a:rPr>
                  <a:t>health</a:t>
                </a:r>
              </a:p>
              <a:p>
                <a:pPr>
                  <a:lnSpc>
                    <a:spcPct val="80000"/>
                  </a:lnSpc>
                </a:pPr>
                <a:r>
                  <a:rPr lang="en-US" sz="700" dirty="0" smtClean="0">
                    <a:latin typeface="Arial"/>
                    <a:cs typeface="Arial"/>
                  </a:rPr>
                  <a:t>education</a:t>
                </a:r>
              </a:p>
              <a:p>
                <a:pPr>
                  <a:lnSpc>
                    <a:spcPct val="80000"/>
                  </a:lnSpc>
                </a:pPr>
                <a:r>
                  <a:rPr lang="en-US" sz="700" dirty="0" smtClean="0">
                    <a:latin typeface="Arial"/>
                    <a:cs typeface="Arial"/>
                  </a:rPr>
                  <a:t>culture</a:t>
                </a:r>
              </a:p>
              <a:p>
                <a:pPr>
                  <a:lnSpc>
                    <a:spcPct val="80000"/>
                  </a:lnSpc>
                </a:pPr>
                <a:r>
                  <a:rPr lang="en-US" sz="700" dirty="0" smtClean="0">
                    <a:latin typeface="Arial"/>
                    <a:cs typeface="Arial"/>
                  </a:rPr>
                  <a:t>sports</a:t>
                </a:r>
              </a:p>
              <a:p>
                <a:pPr>
                  <a:lnSpc>
                    <a:spcPct val="80000"/>
                  </a:lnSpc>
                </a:pPr>
                <a:r>
                  <a:rPr lang="en-US" sz="700" dirty="0" smtClean="0">
                    <a:latin typeface="Arial"/>
                    <a:cs typeface="Arial"/>
                  </a:rPr>
                  <a:t>administration</a:t>
                </a:r>
              </a:p>
              <a:p>
                <a:pPr>
                  <a:lnSpc>
                    <a:spcPct val="80000"/>
                  </a:lnSpc>
                </a:pPr>
                <a:r>
                  <a:rPr lang="en-US" sz="700" dirty="0" smtClean="0">
                    <a:latin typeface="Arial"/>
                    <a:cs typeface="Arial"/>
                  </a:rPr>
                  <a:t>security</a:t>
                </a:r>
                <a:endParaRPr lang="en-US" sz="700" dirty="0">
                  <a:latin typeface="Arial"/>
                  <a:cs typeface="Arial"/>
                </a:endParaRPr>
              </a:p>
            </p:txBody>
          </p:sp>
          <p:sp>
            <p:nvSpPr>
              <p:cNvPr id="18" name="CuadroTexto 17"/>
              <p:cNvSpPr txBox="1"/>
              <p:nvPr/>
            </p:nvSpPr>
            <p:spPr>
              <a:xfrm>
                <a:off x="1907704" y="1350000"/>
                <a:ext cx="1008112" cy="4632036"/>
              </a:xfrm>
              <a:prstGeom prst="rect">
                <a:avLst/>
              </a:prstGeom>
              <a:noFill/>
            </p:spPr>
            <p:txBody>
              <a:bodyPr wrap="square" lIns="0" tIns="0" rIns="0" bIns="0" rtlCol="0">
                <a:spAutoFit/>
              </a:bodyPr>
              <a:lstStyle/>
              <a:p>
                <a:endParaRPr lang="es-ES" sz="1000" dirty="0"/>
              </a:p>
              <a:p>
                <a:endParaRPr lang="es-ES" sz="1000" dirty="0"/>
              </a:p>
              <a:p>
                <a:endParaRPr lang="en-US" sz="1000" dirty="0" smtClean="0"/>
              </a:p>
              <a:p>
                <a:endParaRPr lang="es-ES" sz="1000" dirty="0"/>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r>
                  <a:rPr lang="es-ES" sz="900" b="1" dirty="0">
                    <a:latin typeface="Arial"/>
                    <a:cs typeface="Arial"/>
                  </a:rPr>
                  <a:t>STRUCTURE</a:t>
                </a: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r>
                  <a:rPr lang="es-ES" sz="900" b="1" dirty="0">
                    <a:latin typeface="Arial"/>
                    <a:cs typeface="Arial"/>
                  </a:rPr>
                  <a:t>INFORMATION</a:t>
                </a:r>
              </a:p>
              <a:p>
                <a:endParaRPr lang="es-ES" sz="900" dirty="0">
                  <a:latin typeface="Arial"/>
                  <a:cs typeface="Arial"/>
                </a:endParaRPr>
              </a:p>
              <a:p>
                <a:endParaRPr lang="es-ES" sz="900" dirty="0">
                  <a:latin typeface="Arial"/>
                  <a:cs typeface="Arial"/>
                </a:endParaRPr>
              </a:p>
              <a:p>
                <a:endParaRPr lang="es-ES" sz="900" dirty="0">
                  <a:latin typeface="Arial"/>
                  <a:cs typeface="Arial"/>
                </a:endParaRPr>
              </a:p>
              <a:p>
                <a:r>
                  <a:rPr lang="es-ES" sz="900" b="1" dirty="0">
                    <a:latin typeface="Arial"/>
                    <a:cs typeface="Arial"/>
                  </a:rPr>
                  <a:t>CIVITAS</a:t>
                </a:r>
              </a:p>
            </p:txBody>
          </p:sp>
          <p:cxnSp>
            <p:nvCxnSpPr>
              <p:cNvPr id="19" name="Conector recto 18"/>
              <p:cNvCxnSpPr/>
              <p:nvPr/>
            </p:nvCxnSpPr>
            <p:spPr>
              <a:xfrm>
                <a:off x="2771800" y="1556792"/>
                <a:ext cx="0" cy="324036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Conector recto 19"/>
              <p:cNvCxnSpPr/>
              <p:nvPr/>
            </p:nvCxnSpPr>
            <p:spPr>
              <a:xfrm>
                <a:off x="2771800" y="4941168"/>
                <a:ext cx="0" cy="432048"/>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Conector recto 21"/>
              <p:cNvCxnSpPr/>
              <p:nvPr/>
            </p:nvCxnSpPr>
            <p:spPr>
              <a:xfrm>
                <a:off x="2771800" y="5517232"/>
                <a:ext cx="0" cy="432048"/>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Conector recto 22"/>
              <p:cNvCxnSpPr/>
              <p:nvPr/>
            </p:nvCxnSpPr>
            <p:spPr>
              <a:xfrm>
                <a:off x="3347864" y="3645024"/>
                <a:ext cx="0" cy="97200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Contenidor de text 8"/>
            <p:cNvSpPr txBox="1">
              <a:spLocks/>
            </p:cNvSpPr>
            <p:nvPr/>
          </p:nvSpPr>
          <p:spPr>
            <a:xfrm>
              <a:off x="250825" y="764704"/>
              <a:ext cx="8642350" cy="504056"/>
            </a:xfrm>
            <a:prstGeom prst="rect">
              <a:avLst/>
            </a:prstGeom>
          </p:spPr>
          <p:txBody>
            <a:bodyPr vert="horz" lIns="91440" tIns="45720" rIns="91440" bIns="45720" rtlCol="0">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Arial" pitchFamily="34" charset="0"/>
                  <a:cs typeface="Arial" pitchFamily="34" charset="0"/>
                </a:defRPr>
              </a:lvl1pPr>
              <a:lvl2pPr marL="742950" indent="-285750">
                <a:spcBef>
                  <a:spcPct val="20000"/>
                </a:spcBef>
                <a:buFont typeface="Arial" pitchFamily="34" charset="0"/>
                <a:buChar char="–"/>
                <a:defRPr sz="1600">
                  <a:latin typeface="Arial" pitchFamily="34" charset="0"/>
                  <a:cs typeface="Arial" pitchFamily="34" charset="0"/>
                </a:defRPr>
              </a:lvl2pPr>
              <a:lvl3pPr marL="1143000" indent="-228600">
                <a:spcBef>
                  <a:spcPct val="20000"/>
                </a:spcBef>
                <a:buFont typeface="Arial" pitchFamily="34" charset="0"/>
                <a:buChar char="•"/>
                <a:defRPr sz="1400">
                  <a:latin typeface="Arial" pitchFamily="34" charset="0"/>
                  <a:cs typeface="Arial" pitchFamily="34" charset="0"/>
                </a:defRPr>
              </a:lvl3pPr>
              <a:lvl4pPr marL="1600200" indent="-228600">
                <a:spcBef>
                  <a:spcPct val="20000"/>
                </a:spcBef>
                <a:buFont typeface="Arial" pitchFamily="34" charset="0"/>
                <a:buChar char="–"/>
                <a:defRPr sz="1200">
                  <a:latin typeface="Arial" pitchFamily="34" charset="0"/>
                  <a:cs typeface="Arial" pitchFamily="34" charset="0"/>
                </a:defRPr>
              </a:lvl4pPr>
              <a:lvl5pPr marL="2057400" indent="-228600">
                <a:spcBef>
                  <a:spcPct val="20000"/>
                </a:spcBef>
                <a:buFont typeface="Arial" pitchFamily="34" charset="0"/>
                <a:buChar char="»"/>
                <a:defRPr sz="1200">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ca-ES" dirty="0"/>
            </a:p>
          </p:txBody>
        </p:sp>
      </p:grpSp>
      <p:sp>
        <p:nvSpPr>
          <p:cNvPr id="24" name="Contenidor de text 8"/>
          <p:cNvSpPr>
            <a:spLocks noGrp="1"/>
          </p:cNvSpPr>
          <p:nvPr>
            <p:ph type="body" sz="quarter" idx="16"/>
          </p:nvPr>
        </p:nvSpPr>
        <p:spPr>
          <a:xfrm>
            <a:off x="107504" y="116632"/>
            <a:ext cx="8642350" cy="504056"/>
          </a:xfrm>
        </p:spPr>
        <p:txBody>
          <a:bodyPr/>
          <a:lstStyle/>
          <a:p>
            <a:r>
              <a:rPr lang="ca-ES" dirty="0" smtClean="0"/>
              <a:t>Gestionar la </a:t>
            </a:r>
            <a:r>
              <a:rPr lang="ca-ES" dirty="0" err="1" smtClean="0"/>
              <a:t>complejidad</a:t>
            </a:r>
            <a:r>
              <a:rPr lang="ca-ES" dirty="0" smtClean="0"/>
              <a:t> urbana</a:t>
            </a:r>
            <a:endParaRPr lang="ca-ES" dirty="0"/>
          </a:p>
        </p:txBody>
      </p:sp>
      <p:sp>
        <p:nvSpPr>
          <p:cNvPr id="25" name="Marcador de contenido 8"/>
          <p:cNvSpPr txBox="1">
            <a:spLocks/>
          </p:cNvSpPr>
          <p:nvPr/>
        </p:nvSpPr>
        <p:spPr>
          <a:xfrm>
            <a:off x="107504" y="620688"/>
            <a:ext cx="9001000" cy="369332"/>
          </a:xfrm>
          <a:prstGeom prst="rect">
            <a:avLst/>
          </a:prstGeom>
        </p:spPr>
        <p:txBody>
          <a:bodyPr wrap="square">
            <a:spAutoFit/>
          </a:bodyPr>
          <a:lstStyle/>
          <a:p>
            <a:r>
              <a:rPr lang="ca-ES" b="1" dirty="0">
                <a:cs typeface="Verdana"/>
              </a:rPr>
              <a:t>la </a:t>
            </a:r>
            <a:r>
              <a:rPr lang="ca-ES" b="1" dirty="0" err="1">
                <a:cs typeface="Verdana"/>
              </a:rPr>
              <a:t>ciudad</a:t>
            </a:r>
            <a:r>
              <a:rPr lang="ca-ES" b="1" dirty="0">
                <a:cs typeface="Verdana"/>
              </a:rPr>
              <a:t> como sistema de </a:t>
            </a:r>
            <a:r>
              <a:rPr lang="ca-ES" b="1" dirty="0" err="1">
                <a:cs typeface="Verdana"/>
              </a:rPr>
              <a:t>sistemas</a:t>
            </a:r>
            <a:r>
              <a:rPr lang="ca-ES" b="1" dirty="0">
                <a:cs typeface="Verdana"/>
              </a:rPr>
              <a:t> </a:t>
            </a:r>
            <a:r>
              <a:rPr lang="ca-ES" b="1" dirty="0" err="1">
                <a:cs typeface="Verdana"/>
              </a:rPr>
              <a:t>interconectados</a:t>
            </a:r>
            <a:endParaRPr lang="ca-ES" b="1" dirty="0">
              <a:cs typeface="Verdana"/>
            </a:endParaRPr>
          </a:p>
        </p:txBody>
      </p:sp>
      <p:sp>
        <p:nvSpPr>
          <p:cNvPr id="21" name="9 Multiplicar"/>
          <p:cNvSpPr/>
          <p:nvPr/>
        </p:nvSpPr>
        <p:spPr>
          <a:xfrm>
            <a:off x="4572000" y="2708920"/>
            <a:ext cx="705625" cy="653871"/>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dirty="0">
              <a:solidFill>
                <a:srgbClr val="FFFFFF"/>
              </a:solidFill>
              <a:cs typeface="Arial" charset="0"/>
            </a:endParaRPr>
          </a:p>
        </p:txBody>
      </p:sp>
      <p:sp>
        <p:nvSpPr>
          <p:cNvPr id="26" name="9 Multiplicar"/>
          <p:cNvSpPr/>
          <p:nvPr/>
        </p:nvSpPr>
        <p:spPr>
          <a:xfrm>
            <a:off x="3563888" y="2708920"/>
            <a:ext cx="705625" cy="65387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dirty="0">
              <a:solidFill>
                <a:srgbClr val="FFFFFF"/>
              </a:solidFill>
              <a:cs typeface="Arial" charset="0"/>
            </a:endParaRPr>
          </a:p>
        </p:txBody>
      </p:sp>
      <p:sp>
        <p:nvSpPr>
          <p:cNvPr id="27" name="9 Multiplicar"/>
          <p:cNvSpPr/>
          <p:nvPr/>
        </p:nvSpPr>
        <p:spPr>
          <a:xfrm>
            <a:off x="2699792" y="2708920"/>
            <a:ext cx="705625" cy="65387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dirty="0">
              <a:solidFill>
                <a:srgbClr val="FFFFFF"/>
              </a:solidFill>
              <a:cs typeface="Arial" charset="0"/>
            </a:endParaRPr>
          </a:p>
        </p:txBody>
      </p:sp>
    </p:spTree>
    <p:extLst>
      <p:ext uri="{BB962C8B-B14F-4D97-AF65-F5344CB8AC3E}">
        <p14:creationId xmlns:p14="http://schemas.microsoft.com/office/powerpoint/2010/main" val="19821613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t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692697"/>
            <a:ext cx="2872715" cy="1742800"/>
          </a:xfrm>
          <a:prstGeom prst="rect">
            <a:avLst/>
          </a:prstGeom>
        </p:spPr>
      </p:pic>
      <p:pic>
        <p:nvPicPr>
          <p:cNvPr id="29" name="Imatge 1"/>
          <p:cNvPicPr>
            <a:picLocks noChangeAspect="1"/>
          </p:cNvPicPr>
          <p:nvPr/>
        </p:nvPicPr>
        <p:blipFill rotWithShape="1">
          <a:blip r:embed="rId4">
            <a:extLst>
              <a:ext uri="{28A0092B-C50C-407E-A947-70E740481C1C}">
                <a14:useLocalDpi xmlns:a14="http://schemas.microsoft.com/office/drawing/2010/main" val="0"/>
              </a:ext>
            </a:extLst>
          </a:blip>
          <a:srcRect t="12011" r="14915"/>
          <a:stretch/>
        </p:blipFill>
        <p:spPr>
          <a:xfrm>
            <a:off x="-36512" y="2404999"/>
            <a:ext cx="2896053" cy="1944163"/>
          </a:xfrm>
          <a:prstGeom prst="rect">
            <a:avLst/>
          </a:prstGeom>
        </p:spPr>
      </p:pic>
      <p:pic>
        <p:nvPicPr>
          <p:cNvPr id="35" name="Imat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1" y="4348789"/>
            <a:ext cx="2952328" cy="1960531"/>
          </a:xfrm>
          <a:prstGeom prst="rect">
            <a:avLst/>
          </a:prstGeom>
        </p:spPr>
      </p:pic>
      <p:sp>
        <p:nvSpPr>
          <p:cNvPr id="24" name="Contenidor de text 8"/>
          <p:cNvSpPr>
            <a:spLocks noGrp="1"/>
          </p:cNvSpPr>
          <p:nvPr>
            <p:ph type="body" sz="quarter" idx="16"/>
          </p:nvPr>
        </p:nvSpPr>
        <p:spPr>
          <a:xfrm>
            <a:off x="107504" y="116632"/>
            <a:ext cx="9036496" cy="504056"/>
          </a:xfrm>
        </p:spPr>
        <p:txBody>
          <a:bodyPr>
            <a:normAutofit/>
          </a:bodyPr>
          <a:lstStyle/>
          <a:p>
            <a:r>
              <a:rPr lang="ca-ES" dirty="0" err="1" smtClean="0"/>
              <a:t>Impactos</a:t>
            </a:r>
            <a:r>
              <a:rPr lang="ca-ES" dirty="0" smtClean="0"/>
              <a:t> </a:t>
            </a:r>
            <a:r>
              <a:rPr lang="ca-ES" dirty="0" err="1" smtClean="0"/>
              <a:t>y</a:t>
            </a:r>
            <a:r>
              <a:rPr lang="ca-ES" dirty="0" smtClean="0"/>
              <a:t> </a:t>
            </a:r>
            <a:r>
              <a:rPr lang="ca-ES" dirty="0" err="1" smtClean="0"/>
              <a:t>tensiones</a:t>
            </a:r>
            <a:r>
              <a:rPr lang="ca-ES" dirty="0" smtClean="0"/>
              <a:t> sobre la </a:t>
            </a:r>
            <a:r>
              <a:rPr lang="ca-ES" dirty="0" err="1" smtClean="0"/>
              <a:t>ciudad</a:t>
            </a:r>
            <a:r>
              <a:rPr lang="ca-ES" dirty="0" smtClean="0"/>
              <a:t>.  </a:t>
            </a:r>
            <a:r>
              <a:rPr lang="ca-ES" sz="2200" dirty="0" smtClean="0"/>
              <a:t>(1a etapa)</a:t>
            </a:r>
            <a:endParaRPr lang="ca-ES" sz="2200" dirty="0"/>
          </a:p>
        </p:txBody>
      </p:sp>
      <p:pic>
        <p:nvPicPr>
          <p:cNvPr id="32" name="Imat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3808" y="692696"/>
            <a:ext cx="4320480" cy="3240360"/>
          </a:xfrm>
          <a:prstGeom prst="rect">
            <a:avLst/>
          </a:prstGeom>
        </p:spPr>
      </p:pic>
      <p:pic>
        <p:nvPicPr>
          <p:cNvPr id="31" name="Imatge 3"/>
          <p:cNvPicPr>
            <a:picLocks noChangeAspect="1"/>
          </p:cNvPicPr>
          <p:nvPr/>
        </p:nvPicPr>
        <p:blipFill rotWithShape="1">
          <a:blip r:embed="rId7" cstate="print">
            <a:extLst>
              <a:ext uri="{28A0092B-C50C-407E-A947-70E740481C1C}">
                <a14:useLocalDpi xmlns:a14="http://schemas.microsoft.com/office/drawing/2010/main" val="0"/>
              </a:ext>
            </a:extLst>
          </a:blip>
          <a:srcRect r="5100"/>
          <a:stretch/>
        </p:blipFill>
        <p:spPr>
          <a:xfrm>
            <a:off x="7092279" y="692696"/>
            <a:ext cx="2051721" cy="3240360"/>
          </a:xfrm>
          <a:prstGeom prst="rect">
            <a:avLst/>
          </a:prstGeom>
        </p:spPr>
      </p:pic>
      <p:pic>
        <p:nvPicPr>
          <p:cNvPr id="11" name="Imat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3808" y="3861049"/>
            <a:ext cx="4087551" cy="2448272"/>
          </a:xfrm>
          <a:prstGeom prst="rect">
            <a:avLst/>
          </a:prstGeom>
        </p:spPr>
      </p:pic>
      <p:pic>
        <p:nvPicPr>
          <p:cNvPr id="12" name="Imat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98197" y="3873258"/>
            <a:ext cx="3657042" cy="2436062"/>
          </a:xfrm>
          <a:prstGeom prst="rect">
            <a:avLst/>
          </a:prstGeom>
        </p:spPr>
      </p:pic>
    </p:spTree>
    <p:extLst>
      <p:ext uri="{BB962C8B-B14F-4D97-AF65-F5344CB8AC3E}">
        <p14:creationId xmlns:p14="http://schemas.microsoft.com/office/powerpoint/2010/main" val="129311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arcador de contenido 8"/>
          <p:cNvSpPr txBox="1">
            <a:spLocks/>
          </p:cNvSpPr>
          <p:nvPr/>
        </p:nvSpPr>
        <p:spPr>
          <a:xfrm>
            <a:off x="107504" y="116632"/>
            <a:ext cx="9001000" cy="477054"/>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a:solidFill>
                  <a:srgbClr val="FF6600"/>
                </a:solidFill>
              </a:rPr>
              <a:t>¿</a:t>
            </a:r>
            <a:r>
              <a:rPr lang="ca-ES" dirty="0" err="1">
                <a:solidFill>
                  <a:srgbClr val="FF6600"/>
                </a:solidFill>
              </a:rPr>
              <a:t>cómo</a:t>
            </a:r>
            <a:r>
              <a:rPr lang="ca-ES" dirty="0">
                <a:solidFill>
                  <a:srgbClr val="FF6600"/>
                </a:solidFill>
              </a:rPr>
              <a:t> hemos </a:t>
            </a:r>
            <a:r>
              <a:rPr lang="ca-ES" dirty="0" err="1">
                <a:solidFill>
                  <a:srgbClr val="FF6600"/>
                </a:solidFill>
              </a:rPr>
              <a:t>respondido</a:t>
            </a:r>
            <a:r>
              <a:rPr lang="ca-ES" dirty="0">
                <a:solidFill>
                  <a:srgbClr val="FF6600"/>
                </a:solidFill>
              </a:rPr>
              <a:t>? </a:t>
            </a:r>
          </a:p>
        </p:txBody>
      </p:sp>
      <p:sp>
        <p:nvSpPr>
          <p:cNvPr id="2" name="Rectángulo 1"/>
          <p:cNvSpPr/>
          <p:nvPr/>
        </p:nvSpPr>
        <p:spPr>
          <a:xfrm>
            <a:off x="6300192" y="116632"/>
            <a:ext cx="2880320" cy="477054"/>
          </a:xfrm>
          <a:prstGeom prst="rect">
            <a:avLst/>
          </a:prstGeom>
        </p:spPr>
        <p:txBody>
          <a:bodyPr>
            <a:normAutofit/>
          </a:bodyPr>
          <a:lstStyle/>
          <a:p>
            <a:pPr>
              <a:spcBef>
                <a:spcPct val="20000"/>
              </a:spcBef>
              <a:buFont typeface="Verdana" pitchFamily="34" charset="0"/>
              <a:buNone/>
            </a:pPr>
            <a:r>
              <a:rPr lang="ca-ES" sz="2500" b="1" dirty="0" err="1">
                <a:solidFill>
                  <a:schemeClr val="tx1">
                    <a:lumMod val="85000"/>
                    <a:lumOff val="15000"/>
                  </a:schemeClr>
                </a:solidFill>
                <a:latin typeface="Verdana" pitchFamily="34" charset="0"/>
                <a:ea typeface="Verdana" pitchFamily="34" charset="0"/>
                <a:cs typeface="Verdana" pitchFamily="34" charset="0"/>
              </a:rPr>
              <a:t>hasta</a:t>
            </a:r>
            <a:r>
              <a:rPr lang="ca-ES" sz="2500" b="1" dirty="0">
                <a:solidFill>
                  <a:schemeClr val="tx1">
                    <a:lumMod val="85000"/>
                    <a:lumOff val="15000"/>
                  </a:schemeClr>
                </a:solidFill>
                <a:latin typeface="Verdana" pitchFamily="34" charset="0"/>
                <a:ea typeface="Verdana" pitchFamily="34" charset="0"/>
                <a:cs typeface="Verdana" pitchFamily="34" charset="0"/>
              </a:rPr>
              <a:t> </a:t>
            </a:r>
            <a:r>
              <a:rPr lang="ca-ES" sz="2500" b="1" dirty="0" smtClean="0">
                <a:solidFill>
                  <a:schemeClr val="tx1">
                    <a:lumMod val="85000"/>
                    <a:lumOff val="15000"/>
                  </a:schemeClr>
                </a:solidFill>
                <a:latin typeface="Verdana" pitchFamily="34" charset="0"/>
                <a:ea typeface="Verdana" pitchFamily="34" charset="0"/>
                <a:cs typeface="Verdana" pitchFamily="34" charset="0"/>
              </a:rPr>
              <a:t>2008...</a:t>
            </a:r>
            <a:endParaRPr lang="ca-ES" sz="2500" b="1" dirty="0">
              <a:solidFill>
                <a:schemeClr val="tx1">
                  <a:lumMod val="85000"/>
                  <a:lumOff val="15000"/>
                </a:schemeClr>
              </a:solidFill>
              <a:latin typeface="Verdana" pitchFamily="34" charset="0"/>
              <a:ea typeface="Verdana" pitchFamily="34" charset="0"/>
              <a:cs typeface="Verdana" pitchFamily="34" charset="0"/>
            </a:endParaRPr>
          </a:p>
        </p:txBody>
      </p:sp>
      <p:sp>
        <p:nvSpPr>
          <p:cNvPr id="7" name="Marcador de contenido 8"/>
          <p:cNvSpPr txBox="1">
            <a:spLocks/>
          </p:cNvSpPr>
          <p:nvPr/>
        </p:nvSpPr>
        <p:spPr>
          <a:xfrm>
            <a:off x="173836" y="476672"/>
            <a:ext cx="9001000" cy="477054"/>
          </a:xfrm>
          <a:prstGeom prst="rect">
            <a:avLst/>
          </a:prstGeom>
        </p:spPr>
        <p:txBody>
          <a:bodyPr>
            <a:normAutofit/>
          </a:bodyPr>
          <a:lstStyle>
            <a:lvl1pPr marR="0" indent="0" fontAlgn="auto">
              <a:lnSpc>
                <a:spcPct val="100000"/>
              </a:lnSpc>
              <a:spcBef>
                <a:spcPct val="20000"/>
              </a:spcBef>
              <a:spcAft>
                <a:spcPts val="0"/>
              </a:spcAft>
              <a:buClrTx/>
              <a:buSzTx/>
              <a:buFont typeface="Verdana" pitchFamily="34" charset="0"/>
              <a:buNone/>
              <a:tabLst/>
              <a:defRPr sz="2500" b="1" u="none" baseline="0">
                <a:solidFill>
                  <a:schemeClr val="tx1">
                    <a:lumMod val="85000"/>
                    <a:lumOff val="15000"/>
                  </a:schemeClr>
                </a:solidFill>
                <a:latin typeface="Verdana" pitchFamily="34" charset="0"/>
                <a:ea typeface="Verdana" pitchFamily="34" charset="0"/>
                <a:cs typeface="Verdana" pitchFamily="34" charset="0"/>
              </a:defRPr>
            </a:lvl1pPr>
            <a:lvl2pPr marL="742950" indent="-285750">
              <a:spcBef>
                <a:spcPct val="20000"/>
              </a:spcBef>
              <a:buFont typeface="Courier New" pitchFamily="49" charset="0"/>
              <a:buChar char="˃"/>
              <a:defRPr sz="2800">
                <a:latin typeface="Verdana" pitchFamily="34" charset="0"/>
                <a:ea typeface="Verdana" pitchFamily="34" charset="0"/>
                <a:cs typeface="Verdana" pitchFamily="34" charset="0"/>
              </a:defRPr>
            </a:lvl2pPr>
            <a:lvl3pPr marL="1143000" indent="-228600">
              <a:spcBef>
                <a:spcPct val="20000"/>
              </a:spcBef>
              <a:buFont typeface="Arial" pitchFamily="34" charset="0"/>
              <a:buChar char="•"/>
              <a:defRPr sz="2400">
                <a:latin typeface="Verdana" pitchFamily="34" charset="0"/>
                <a:ea typeface="Verdana" pitchFamily="34" charset="0"/>
                <a:cs typeface="Verdana" pitchFamily="34" charset="0"/>
              </a:defRPr>
            </a:lvl3pPr>
            <a:lvl4pPr marL="1600200" indent="-228600">
              <a:spcBef>
                <a:spcPct val="20000"/>
              </a:spcBef>
              <a:buFont typeface="Arial" pitchFamily="34" charset="0"/>
              <a:buChar char="–"/>
              <a:defRPr sz="2000">
                <a:latin typeface="Verdana" pitchFamily="34" charset="0"/>
                <a:ea typeface="Verdana" pitchFamily="34" charset="0"/>
                <a:cs typeface="Verdana" pitchFamily="34" charset="0"/>
              </a:defRPr>
            </a:lvl4pPr>
            <a:lvl5pPr marL="2057400" indent="-228600">
              <a:spcBef>
                <a:spcPct val="20000"/>
              </a:spcBef>
              <a:buFont typeface="Arial" pitchFamily="34" charset="0"/>
              <a:buChar char="»"/>
              <a:defRPr sz="2000">
                <a:latin typeface="Verdana" pitchFamily="34" charset="0"/>
                <a:ea typeface="Verdana" pitchFamily="34" charset="0"/>
                <a:cs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ca-ES" dirty="0" err="1"/>
              <a:t>a</a:t>
            </a:r>
            <a:r>
              <a:rPr lang="ca-ES" dirty="0" err="1" smtClean="0"/>
              <a:t>ctuaciones</a:t>
            </a:r>
            <a:r>
              <a:rPr lang="ca-ES" dirty="0" smtClean="0"/>
              <a:t> </a:t>
            </a:r>
            <a:r>
              <a:rPr lang="ca-ES" dirty="0" err="1" smtClean="0"/>
              <a:t>sectoriales</a:t>
            </a:r>
            <a:endParaRPr lang="ca-ES" dirty="0"/>
          </a:p>
        </p:txBody>
      </p:sp>
      <p:grpSp>
        <p:nvGrpSpPr>
          <p:cNvPr id="6" name="Agrupar 5"/>
          <p:cNvGrpSpPr/>
          <p:nvPr/>
        </p:nvGrpSpPr>
        <p:grpSpPr>
          <a:xfrm>
            <a:off x="552523" y="1052736"/>
            <a:ext cx="8483973" cy="5127924"/>
            <a:chOff x="288031" y="1196752"/>
            <a:chExt cx="8483973" cy="5127924"/>
          </a:xfrm>
        </p:grpSpPr>
        <p:sp>
          <p:nvSpPr>
            <p:cNvPr id="17" name="Rectángulo redondeado 16"/>
            <p:cNvSpPr/>
            <p:nvPr/>
          </p:nvSpPr>
          <p:spPr>
            <a:xfrm>
              <a:off x="5508104" y="4074120"/>
              <a:ext cx="3263900" cy="2235200"/>
            </a:xfrm>
            <a:prstGeom prst="roundRect">
              <a:avLst>
                <a:gd name="adj" fmla="val 10000"/>
              </a:avLst>
            </a:prstGeom>
            <a:blipFill>
              <a:blip r:embed="rId3">
                <a:extLst>
                  <a:ext uri="{28A0092B-C50C-407E-A947-70E740481C1C}">
                    <a14:useLocalDpi xmlns:a14="http://schemas.microsoft.com/office/drawing/2010/main" val="0"/>
                  </a:ext>
                </a:extLst>
              </a:blip>
              <a:srcRect/>
              <a:stretch>
                <a:fillRect l="15684" t="6571" r="16174" b="60"/>
              </a:stretch>
            </a:blipFill>
          </p:spPr>
          <p:style>
            <a:lnRef idx="0">
              <a:schemeClr val="lt2">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pic>
          <p:nvPicPr>
            <p:cNvPr id="11" name="Picture 2" descr="http://www.clabsa.es/IMATGES/FOTOTECA_diposits_fotog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31" y="4293096"/>
              <a:ext cx="3059833" cy="203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5" cstate="print"/>
            <a:srcRect l="1935"/>
            <a:stretch>
              <a:fillRect/>
            </a:stretch>
          </p:blipFill>
          <p:spPr bwMode="auto">
            <a:xfrm>
              <a:off x="288032" y="1196752"/>
              <a:ext cx="4572000" cy="3107541"/>
            </a:xfrm>
            <a:prstGeom prst="rect">
              <a:avLst/>
            </a:prstGeom>
            <a:noFill/>
            <a:ln w="9525">
              <a:noFill/>
              <a:miter lim="800000"/>
              <a:headEnd/>
              <a:tailEnd/>
            </a:ln>
            <a:effectLst/>
          </p:spPr>
        </p:pic>
        <p:pic>
          <p:nvPicPr>
            <p:cNvPr id="15" name="Picture 3" descr="H:\00 RESILIÈNCIA\02 Presentacions\01 Propies\130531_Bonn\A5\tuneladora archivo Atll.jpg"/>
            <p:cNvPicPr>
              <a:picLocks noChangeAspect="1" noChangeArrowheads="1"/>
            </p:cNvPicPr>
            <p:nvPr/>
          </p:nvPicPr>
          <p:blipFill rotWithShape="1">
            <a:blip r:embed="rId6" cstate="print"/>
            <a:srcRect l="3000" t="3001" r="3000" b="9603"/>
            <a:stretch/>
          </p:blipFill>
          <p:spPr bwMode="auto">
            <a:xfrm>
              <a:off x="4860032" y="1196752"/>
              <a:ext cx="3384376" cy="3146648"/>
            </a:xfrm>
            <a:prstGeom prst="rect">
              <a:avLst/>
            </a:prstGeom>
            <a:noFill/>
          </p:spPr>
        </p:pic>
        <p:pic>
          <p:nvPicPr>
            <p:cNvPr id="12" name="Picture 3" descr="1_baldeig_freati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4306292"/>
              <a:ext cx="2783648"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765180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idor de text 8"/>
          <p:cNvSpPr>
            <a:spLocks noGrp="1"/>
          </p:cNvSpPr>
          <p:nvPr>
            <p:ph type="body" sz="quarter" idx="16"/>
          </p:nvPr>
        </p:nvSpPr>
        <p:spPr>
          <a:xfrm>
            <a:off x="107504" y="116632"/>
            <a:ext cx="9036496" cy="504056"/>
          </a:xfrm>
        </p:spPr>
        <p:txBody>
          <a:bodyPr>
            <a:normAutofit/>
          </a:bodyPr>
          <a:lstStyle/>
          <a:p>
            <a:r>
              <a:rPr lang="ca-ES" dirty="0" err="1" smtClean="0"/>
              <a:t>Impactos</a:t>
            </a:r>
            <a:r>
              <a:rPr lang="ca-ES" dirty="0" smtClean="0"/>
              <a:t> </a:t>
            </a:r>
            <a:r>
              <a:rPr lang="ca-ES" dirty="0" err="1" smtClean="0"/>
              <a:t>y</a:t>
            </a:r>
            <a:r>
              <a:rPr lang="ca-ES" dirty="0" smtClean="0"/>
              <a:t> </a:t>
            </a:r>
            <a:r>
              <a:rPr lang="ca-ES" dirty="0" err="1" smtClean="0"/>
              <a:t>tensiones</a:t>
            </a:r>
            <a:r>
              <a:rPr lang="ca-ES" dirty="0" smtClean="0"/>
              <a:t> sobre la </a:t>
            </a:r>
            <a:r>
              <a:rPr lang="ca-ES" dirty="0" err="1" smtClean="0"/>
              <a:t>ciudad</a:t>
            </a:r>
            <a:r>
              <a:rPr lang="ca-ES" dirty="0" smtClean="0"/>
              <a:t>.  </a:t>
            </a:r>
            <a:r>
              <a:rPr lang="ca-ES" sz="2000" dirty="0" smtClean="0"/>
              <a:t>(2a etapa)</a:t>
            </a:r>
            <a:endParaRPr lang="ca-ES" sz="2000" dirty="0"/>
          </a:p>
        </p:txBody>
      </p:sp>
      <p:pic>
        <p:nvPicPr>
          <p:cNvPr id="38" name="Imat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4" y="2852936"/>
            <a:ext cx="4427984" cy="3801958"/>
          </a:xfrm>
          <a:prstGeom prst="rect">
            <a:avLst/>
          </a:prstGeom>
        </p:spPr>
      </p:pic>
      <p:pic>
        <p:nvPicPr>
          <p:cNvPr id="41" name="Imatge 5"/>
          <p:cNvPicPr>
            <a:picLocks noChangeAspect="1"/>
          </p:cNvPicPr>
          <p:nvPr/>
        </p:nvPicPr>
        <p:blipFill rotWithShape="1">
          <a:blip r:embed="rId4">
            <a:extLst>
              <a:ext uri="{28A0092B-C50C-407E-A947-70E740481C1C}">
                <a14:useLocalDpi xmlns:a14="http://schemas.microsoft.com/office/drawing/2010/main" val="0"/>
              </a:ext>
            </a:extLst>
          </a:blip>
          <a:srcRect r="8557"/>
          <a:stretch/>
        </p:blipFill>
        <p:spPr>
          <a:xfrm>
            <a:off x="5220072" y="3284984"/>
            <a:ext cx="3279916" cy="2016224"/>
          </a:xfrm>
          <a:prstGeom prst="rect">
            <a:avLst/>
          </a:prstGeom>
        </p:spPr>
      </p:pic>
      <p:sp>
        <p:nvSpPr>
          <p:cNvPr id="42" name="Rectangle 5"/>
          <p:cNvSpPr/>
          <p:nvPr/>
        </p:nvSpPr>
        <p:spPr>
          <a:xfrm>
            <a:off x="5220072" y="5517232"/>
            <a:ext cx="3456384" cy="523220"/>
          </a:xfrm>
          <a:prstGeom prst="rect">
            <a:avLst/>
          </a:prstGeom>
        </p:spPr>
        <p:txBody>
          <a:bodyPr wrap="square">
            <a:spAutoFit/>
          </a:bodyPr>
          <a:lstStyle/>
          <a:p>
            <a:r>
              <a:rPr lang="en-US" sz="1400" dirty="0" smtClean="0">
                <a:latin typeface="+mj-lt"/>
                <a:cs typeface="Arial" pitchFamily="34" charset="0"/>
              </a:rPr>
              <a:t>* 323.337 </a:t>
            </a:r>
            <a:r>
              <a:rPr lang="en-US" sz="1400" dirty="0" err="1" smtClean="0">
                <a:latin typeface="+mj-lt"/>
                <a:cs typeface="Arial" pitchFamily="34" charset="0"/>
              </a:rPr>
              <a:t>usuarios</a:t>
            </a:r>
            <a:r>
              <a:rPr lang="en-US" sz="1400" dirty="0" smtClean="0">
                <a:latin typeface="+mj-lt"/>
                <a:cs typeface="Arial" pitchFamily="34" charset="0"/>
              </a:rPr>
              <a:t> </a:t>
            </a:r>
            <a:r>
              <a:rPr lang="en-US" sz="1400" dirty="0" err="1" smtClean="0">
                <a:latin typeface="+mj-lt"/>
                <a:cs typeface="Arial" pitchFamily="34" charset="0"/>
              </a:rPr>
              <a:t>afectados</a:t>
            </a:r>
            <a:r>
              <a:rPr lang="en-US" sz="1400" dirty="0" smtClean="0">
                <a:latin typeface="+mj-lt"/>
                <a:cs typeface="Arial" pitchFamily="34" charset="0"/>
              </a:rPr>
              <a:t> </a:t>
            </a:r>
            <a:r>
              <a:rPr lang="en-US" sz="1400" dirty="0" err="1" smtClean="0">
                <a:latin typeface="+mj-lt"/>
                <a:cs typeface="Arial" pitchFamily="34" charset="0"/>
              </a:rPr>
              <a:t>durante</a:t>
            </a:r>
            <a:r>
              <a:rPr lang="en-US" sz="1400" dirty="0" smtClean="0">
                <a:latin typeface="+mj-lt"/>
                <a:cs typeface="Arial" pitchFamily="34" charset="0"/>
              </a:rPr>
              <a:t> </a:t>
            </a:r>
            <a:r>
              <a:rPr lang="en-US" sz="1400" dirty="0" err="1" smtClean="0">
                <a:latin typeface="+mj-lt"/>
                <a:cs typeface="Arial" pitchFamily="34" charset="0"/>
              </a:rPr>
              <a:t>más</a:t>
            </a:r>
            <a:r>
              <a:rPr lang="en-US" sz="1400" dirty="0" smtClean="0">
                <a:latin typeface="+mj-lt"/>
                <a:cs typeface="Arial" pitchFamily="34" charset="0"/>
              </a:rPr>
              <a:t> de 56h</a:t>
            </a:r>
            <a:endParaRPr lang="en-US" sz="1400" dirty="0">
              <a:latin typeface="+mj-lt"/>
              <a:cs typeface="Arial" pitchFamily="34" charset="0"/>
            </a:endParaRPr>
          </a:p>
        </p:txBody>
      </p:sp>
      <p:sp>
        <p:nvSpPr>
          <p:cNvPr id="43" name="Rectangle 11"/>
          <p:cNvSpPr/>
          <p:nvPr/>
        </p:nvSpPr>
        <p:spPr>
          <a:xfrm>
            <a:off x="107504" y="764704"/>
            <a:ext cx="8856984" cy="1938992"/>
          </a:xfrm>
          <a:prstGeom prst="rect">
            <a:avLst/>
          </a:prstGeom>
        </p:spPr>
        <p:txBody>
          <a:bodyPr wrap="square">
            <a:spAutoFit/>
          </a:bodyPr>
          <a:lstStyle/>
          <a:p>
            <a:r>
              <a:rPr lang="en-GB" sz="2200" b="1" dirty="0" smtClean="0">
                <a:solidFill>
                  <a:srgbClr val="000000"/>
                </a:solidFill>
              </a:rPr>
              <a:t>Entre 2006 y 2007 </a:t>
            </a:r>
            <a:r>
              <a:rPr lang="en-GB" sz="2200" b="1" dirty="0">
                <a:solidFill>
                  <a:srgbClr val="000000"/>
                </a:solidFill>
              </a:rPr>
              <a:t>Barcelona </a:t>
            </a:r>
            <a:r>
              <a:rPr lang="en-GB" sz="2200" b="1" dirty="0" err="1" smtClean="0">
                <a:solidFill>
                  <a:srgbClr val="000000"/>
                </a:solidFill>
              </a:rPr>
              <a:t>sufrió</a:t>
            </a:r>
            <a:r>
              <a:rPr lang="en-GB" sz="2200" b="1" dirty="0" smtClean="0">
                <a:solidFill>
                  <a:srgbClr val="000000"/>
                </a:solidFill>
              </a:rPr>
              <a:t> </a:t>
            </a:r>
            <a:r>
              <a:rPr lang="en-GB" sz="2200" b="1" dirty="0" err="1" smtClean="0">
                <a:solidFill>
                  <a:srgbClr val="000000"/>
                </a:solidFill>
              </a:rPr>
              <a:t>una</a:t>
            </a:r>
            <a:r>
              <a:rPr lang="en-GB" sz="2200" b="1" dirty="0" smtClean="0">
                <a:solidFill>
                  <a:srgbClr val="000000"/>
                </a:solidFill>
              </a:rPr>
              <a:t> </a:t>
            </a:r>
            <a:r>
              <a:rPr lang="en-GB" sz="2200" b="1" dirty="0" err="1" smtClean="0">
                <a:solidFill>
                  <a:srgbClr val="000000"/>
                </a:solidFill>
              </a:rPr>
              <a:t>serie</a:t>
            </a:r>
            <a:r>
              <a:rPr lang="en-GB" sz="2200" b="1" dirty="0" smtClean="0">
                <a:solidFill>
                  <a:srgbClr val="000000"/>
                </a:solidFill>
              </a:rPr>
              <a:t> de </a:t>
            </a:r>
            <a:r>
              <a:rPr lang="en-GB" sz="2200" b="1" dirty="0" err="1" smtClean="0">
                <a:solidFill>
                  <a:srgbClr val="000000"/>
                </a:solidFill>
              </a:rPr>
              <a:t>situaciones</a:t>
            </a:r>
            <a:r>
              <a:rPr lang="en-GB" sz="2200" b="1" dirty="0" smtClean="0">
                <a:solidFill>
                  <a:srgbClr val="000000"/>
                </a:solidFill>
              </a:rPr>
              <a:t> </a:t>
            </a:r>
            <a:r>
              <a:rPr lang="en-GB" sz="2200" b="1" dirty="0" err="1" smtClean="0">
                <a:solidFill>
                  <a:srgbClr val="000000"/>
                </a:solidFill>
              </a:rPr>
              <a:t>críticas</a:t>
            </a:r>
            <a:r>
              <a:rPr lang="en-GB" sz="2200" b="1" dirty="0" smtClean="0">
                <a:solidFill>
                  <a:srgbClr val="000000"/>
                </a:solidFill>
              </a:rPr>
              <a:t> en un </a:t>
            </a:r>
            <a:r>
              <a:rPr lang="en-GB" sz="2200" b="1" dirty="0" err="1" smtClean="0">
                <a:solidFill>
                  <a:srgbClr val="000000"/>
                </a:solidFill>
              </a:rPr>
              <a:t>corto</a:t>
            </a:r>
            <a:r>
              <a:rPr lang="en-GB" sz="2200" b="1" dirty="0" smtClean="0">
                <a:solidFill>
                  <a:srgbClr val="000000"/>
                </a:solidFill>
              </a:rPr>
              <a:t> </a:t>
            </a:r>
            <a:r>
              <a:rPr lang="en-GB" sz="2200" b="1" dirty="0" err="1" smtClean="0">
                <a:solidFill>
                  <a:srgbClr val="000000"/>
                </a:solidFill>
              </a:rPr>
              <a:t>espacio</a:t>
            </a:r>
            <a:r>
              <a:rPr lang="en-GB" sz="2200" b="1" dirty="0" smtClean="0">
                <a:solidFill>
                  <a:srgbClr val="000000"/>
                </a:solidFill>
              </a:rPr>
              <a:t> de </a:t>
            </a:r>
            <a:r>
              <a:rPr lang="en-GB" sz="2200" b="1" dirty="0" err="1" smtClean="0">
                <a:solidFill>
                  <a:srgbClr val="000000"/>
                </a:solidFill>
              </a:rPr>
              <a:t>tiempo</a:t>
            </a:r>
            <a:r>
              <a:rPr lang="en-GB" sz="2200" b="1" dirty="0" smtClean="0">
                <a:solidFill>
                  <a:srgbClr val="000000"/>
                </a:solidFill>
              </a:rPr>
              <a:t> </a:t>
            </a:r>
            <a:r>
              <a:rPr lang="en-GB" sz="2200" b="1" dirty="0" err="1" smtClean="0">
                <a:solidFill>
                  <a:srgbClr val="000000"/>
                </a:solidFill>
              </a:rPr>
              <a:t>que</a:t>
            </a:r>
            <a:r>
              <a:rPr lang="en-GB" sz="2200" b="1" dirty="0" smtClean="0">
                <a:solidFill>
                  <a:srgbClr val="000000"/>
                </a:solidFill>
              </a:rPr>
              <a:t> </a:t>
            </a:r>
            <a:r>
              <a:rPr lang="en-GB" sz="2200" b="1" dirty="0" err="1" smtClean="0">
                <a:solidFill>
                  <a:srgbClr val="000000"/>
                </a:solidFill>
              </a:rPr>
              <a:t>pusieron</a:t>
            </a:r>
            <a:r>
              <a:rPr lang="en-GB" sz="2200" b="1" dirty="0" smtClean="0">
                <a:solidFill>
                  <a:srgbClr val="000000"/>
                </a:solidFill>
              </a:rPr>
              <a:t> de </a:t>
            </a:r>
            <a:r>
              <a:rPr lang="en-GB" sz="2200" b="1" dirty="0" err="1" smtClean="0">
                <a:solidFill>
                  <a:srgbClr val="000000"/>
                </a:solidFill>
              </a:rPr>
              <a:t>manifiesto</a:t>
            </a:r>
            <a:r>
              <a:rPr lang="en-GB" sz="2200" b="1" dirty="0" smtClean="0">
                <a:solidFill>
                  <a:srgbClr val="000000"/>
                </a:solidFill>
              </a:rPr>
              <a:t> sus </a:t>
            </a:r>
            <a:r>
              <a:rPr lang="en-GB" sz="2200" b="1" dirty="0" err="1" smtClean="0">
                <a:solidFill>
                  <a:srgbClr val="000000"/>
                </a:solidFill>
              </a:rPr>
              <a:t>vulnerablidades</a:t>
            </a:r>
            <a:endParaRPr lang="en-GB" sz="2200" dirty="0"/>
          </a:p>
          <a:p>
            <a:pPr>
              <a:spcBef>
                <a:spcPts val="1200"/>
              </a:spcBef>
            </a:pPr>
            <a:r>
              <a:rPr lang="en-GB" sz="2200" dirty="0" err="1" smtClean="0"/>
              <a:t>Problemas</a:t>
            </a:r>
            <a:r>
              <a:rPr lang="en-GB" sz="2200" dirty="0" smtClean="0"/>
              <a:t> con el </a:t>
            </a:r>
            <a:r>
              <a:rPr lang="en-GB" sz="2200" dirty="0" err="1" smtClean="0"/>
              <a:t>servicio</a:t>
            </a:r>
            <a:r>
              <a:rPr lang="en-GB" sz="2200" dirty="0" smtClean="0"/>
              <a:t> </a:t>
            </a:r>
            <a:r>
              <a:rPr lang="en-GB" sz="2200" dirty="0" err="1" smtClean="0"/>
              <a:t>ferroviario</a:t>
            </a:r>
            <a:r>
              <a:rPr lang="en-GB" sz="2200" dirty="0" smtClean="0"/>
              <a:t>, </a:t>
            </a:r>
            <a:r>
              <a:rPr lang="en-GB" sz="2200" dirty="0" err="1" smtClean="0"/>
              <a:t>sequ</a:t>
            </a:r>
            <a:r>
              <a:rPr lang="en-GB" sz="2200" dirty="0" err="1"/>
              <a:t>i</a:t>
            </a:r>
            <a:r>
              <a:rPr lang="en-GB" sz="2200" dirty="0" err="1" smtClean="0"/>
              <a:t>a</a:t>
            </a:r>
            <a:r>
              <a:rPr lang="en-GB" sz="2200" dirty="0" smtClean="0"/>
              <a:t> </a:t>
            </a:r>
            <a:r>
              <a:rPr lang="en-GB" sz="2200" dirty="0" err="1" smtClean="0"/>
              <a:t>extrema</a:t>
            </a:r>
            <a:r>
              <a:rPr lang="en-GB" sz="2200" dirty="0" smtClean="0"/>
              <a:t> y un </a:t>
            </a:r>
            <a:r>
              <a:rPr lang="en-GB" sz="2200" dirty="0" err="1" smtClean="0"/>
              <a:t>apagón</a:t>
            </a:r>
            <a:r>
              <a:rPr lang="en-GB" sz="2200" dirty="0" smtClean="0"/>
              <a:t> </a:t>
            </a:r>
            <a:r>
              <a:rPr lang="en-GB" sz="2200" dirty="0" err="1" smtClean="0"/>
              <a:t>eléctrico</a:t>
            </a:r>
            <a:r>
              <a:rPr lang="en-GB" sz="2200" dirty="0" smtClean="0"/>
              <a:t> </a:t>
            </a:r>
            <a:r>
              <a:rPr lang="en-GB" sz="2200" dirty="0" err="1" smtClean="0"/>
              <a:t>masivo</a:t>
            </a:r>
            <a:r>
              <a:rPr lang="en-GB" sz="2200" dirty="0" smtClean="0"/>
              <a:t> </a:t>
            </a:r>
            <a:r>
              <a:rPr lang="en-GB" sz="2200" dirty="0" err="1" smtClean="0"/>
              <a:t>que</a:t>
            </a:r>
            <a:r>
              <a:rPr lang="en-GB" sz="2200" dirty="0" smtClean="0"/>
              <a:t> </a:t>
            </a:r>
            <a:r>
              <a:rPr lang="en-GB" sz="2200" dirty="0" err="1" smtClean="0"/>
              <a:t>duró</a:t>
            </a:r>
            <a:r>
              <a:rPr lang="en-GB" sz="2200" dirty="0" smtClean="0"/>
              <a:t> </a:t>
            </a:r>
            <a:r>
              <a:rPr lang="en-GB" sz="2200" dirty="0" err="1" smtClean="0"/>
              <a:t>más</a:t>
            </a:r>
            <a:r>
              <a:rPr lang="en-GB" sz="2200" dirty="0" smtClean="0"/>
              <a:t> de 3 </a:t>
            </a:r>
            <a:r>
              <a:rPr lang="en-GB" sz="2200" dirty="0" err="1" smtClean="0"/>
              <a:t>días</a:t>
            </a:r>
            <a:r>
              <a:rPr lang="en-GB" sz="2200" dirty="0" smtClean="0"/>
              <a:t>*</a:t>
            </a:r>
            <a:endParaRPr lang="en-GB" sz="2200" dirty="0"/>
          </a:p>
        </p:txBody>
      </p:sp>
    </p:spTree>
    <p:extLst>
      <p:ext uri="{BB962C8B-B14F-4D97-AF65-F5344CB8AC3E}">
        <p14:creationId xmlns:p14="http://schemas.microsoft.com/office/powerpoint/2010/main" val="1568674371"/>
      </p:ext>
    </p:extLst>
  </p:cSld>
  <p:clrMapOvr>
    <a:masterClrMapping/>
  </p:clrMapOvr>
  <p:timing>
    <p:tnLst>
      <p:par>
        <p:cTn id="1" dur="indefinite" restart="never" nodeType="tmRoot"/>
      </p:par>
    </p:tnLst>
  </p:timing>
</p:sld>
</file>

<file path=ppt/theme/theme1.xml><?xml version="1.0" encoding="utf-8"?>
<a:theme xmlns:a="http://schemas.openxmlformats.org/drawingml/2006/main" name="Plantilla presentacions">
  <a:themeElements>
    <a:clrScheme name="Resiliencia urbana">
      <a:dk1>
        <a:srgbClr val="000000"/>
      </a:dk1>
      <a:lt1>
        <a:sysClr val="window" lastClr="FFFFFF"/>
      </a:lt1>
      <a:dk2>
        <a:srgbClr val="000000"/>
      </a:dk2>
      <a:lt2>
        <a:srgbClr val="EEECE1"/>
      </a:lt2>
      <a:accent1>
        <a:srgbClr val="FF6138"/>
      </a:accent1>
      <a:accent2>
        <a:srgbClr val="2980B9"/>
      </a:accent2>
      <a:accent3>
        <a:srgbClr val="2C3E50"/>
      </a:accent3>
      <a:accent4>
        <a:srgbClr val="3498DB"/>
      </a:accent4>
      <a:accent5>
        <a:srgbClr val="E74C3C"/>
      </a:accent5>
      <a:accent6>
        <a:srgbClr val="EDB81D"/>
      </a:accent6>
      <a:hlink>
        <a:srgbClr val="4EBEA5"/>
      </a:hlink>
      <a:folHlink>
        <a:srgbClr val="002060"/>
      </a:folHlink>
    </a:clrScheme>
    <a:fontScheme name="Resiliència">
      <a:majorFont>
        <a:latin typeface="Verdana"/>
        <a:ea typeface=""/>
        <a:cs typeface=""/>
      </a:majorFont>
      <a:minorFont>
        <a:latin typeface="Verdana"/>
        <a:ea typeface=""/>
        <a:cs typeface=""/>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lantilla presentacions">
  <a:themeElements>
    <a:clrScheme name="Resiliencia urbana">
      <a:dk1>
        <a:srgbClr val="000000"/>
      </a:dk1>
      <a:lt1>
        <a:sysClr val="window" lastClr="FFFFFF"/>
      </a:lt1>
      <a:dk2>
        <a:srgbClr val="000000"/>
      </a:dk2>
      <a:lt2>
        <a:srgbClr val="EEECE1"/>
      </a:lt2>
      <a:accent1>
        <a:srgbClr val="FF6138"/>
      </a:accent1>
      <a:accent2>
        <a:srgbClr val="2980B9"/>
      </a:accent2>
      <a:accent3>
        <a:srgbClr val="2C3E50"/>
      </a:accent3>
      <a:accent4>
        <a:srgbClr val="3498DB"/>
      </a:accent4>
      <a:accent5>
        <a:srgbClr val="E74C3C"/>
      </a:accent5>
      <a:accent6>
        <a:srgbClr val="EDB81D"/>
      </a:accent6>
      <a:hlink>
        <a:srgbClr val="4EBEA5"/>
      </a:hlink>
      <a:folHlink>
        <a:srgbClr val="002060"/>
      </a:folHlink>
    </a:clrScheme>
    <a:fontScheme name="Resiliència">
      <a:majorFont>
        <a:latin typeface="Verdana"/>
        <a:ea typeface=""/>
        <a:cs typeface=""/>
      </a:majorFont>
      <a:minorFont>
        <a:latin typeface="Verdana"/>
        <a:ea typeface=""/>
        <a:cs typeface=""/>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áginas conteni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presentacions</Template>
  <TotalTime>3501</TotalTime>
  <Words>3005</Words>
  <Application>Microsoft Office PowerPoint</Application>
  <PresentationFormat>Presentació en pantalla (4:3)</PresentationFormat>
  <Paragraphs>599</Paragraphs>
  <Slides>39</Slides>
  <Notes>39</Notes>
  <HiddenSlides>9</HiddenSlides>
  <MMClips>0</MMClips>
  <ScaleCrop>false</ScaleCrop>
  <HeadingPairs>
    <vt:vector size="6" baseType="variant">
      <vt:variant>
        <vt:lpstr>Tema</vt:lpstr>
      </vt:variant>
      <vt:variant>
        <vt:i4>6</vt:i4>
      </vt:variant>
      <vt:variant>
        <vt:lpstr>Servidors OLE incrustats</vt:lpstr>
      </vt:variant>
      <vt:variant>
        <vt:i4>1</vt:i4>
      </vt:variant>
      <vt:variant>
        <vt:lpstr>Títols de les diapositives</vt:lpstr>
      </vt:variant>
      <vt:variant>
        <vt:i4>39</vt:i4>
      </vt:variant>
    </vt:vector>
  </HeadingPairs>
  <TitlesOfParts>
    <vt:vector size="46" baseType="lpstr">
      <vt:lpstr>Plantilla presentacions</vt:lpstr>
      <vt:lpstr>2_Plantilla presentacions</vt:lpstr>
      <vt:lpstr>Páginas contenido</vt:lpstr>
      <vt:lpstr>1_Tema de l'Office</vt:lpstr>
      <vt:lpstr>1_Tema de Office</vt:lpstr>
      <vt:lpstr>Tema de l'Office</vt:lpstr>
      <vt:lpstr>Gráfico de Microsoft Excel</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Company>IMI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Ajuntament de Barcelona</dc:creator>
  <cp:lastModifiedBy>Ajuntament de Barcelona</cp:lastModifiedBy>
  <cp:revision>209</cp:revision>
  <cp:lastPrinted>2017-11-27T19:46:32Z</cp:lastPrinted>
  <dcterms:created xsi:type="dcterms:W3CDTF">2016-06-08T07:40:41Z</dcterms:created>
  <dcterms:modified xsi:type="dcterms:W3CDTF">2017-11-27T19:52:36Z</dcterms:modified>
</cp:coreProperties>
</file>