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1225" r:id="rId2"/>
    <p:sldId id="1227" r:id="rId3"/>
    <p:sldId id="1095" r:id="rId4"/>
    <p:sldId id="1230" r:id="rId5"/>
    <p:sldId id="1170" r:id="rId6"/>
    <p:sldId id="1222" r:id="rId7"/>
    <p:sldId id="1205" r:id="rId8"/>
    <p:sldId id="1202" r:id="rId9"/>
  </p:sldIdLst>
  <p:sldSz cx="9144000" cy="6858000" type="screen4x3"/>
  <p:notesSz cx="6797675" cy="98567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5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9900"/>
    <a:srgbClr val="FFFF43"/>
    <a:srgbClr val="FF0000"/>
    <a:srgbClr val="CC9900"/>
    <a:srgbClr val="D5DAC4"/>
    <a:srgbClr val="E6001A"/>
    <a:srgbClr val="E6EFAF"/>
    <a:srgbClr val="FFFF00"/>
    <a:srgbClr val="FFF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75328" autoAdjust="0"/>
  </p:normalViewPr>
  <p:slideViewPr>
    <p:cSldViewPr>
      <p:cViewPr varScale="1">
        <p:scale>
          <a:sx n="84" d="100"/>
          <a:sy n="84" d="100"/>
        </p:scale>
        <p:origin x="181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976" y="96"/>
      </p:cViewPr>
      <p:guideLst>
        <p:guide orient="horz" pos="3105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400" cy="49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e-DE" alt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2"/>
            <a:ext cx="2946400" cy="49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de-DE" alt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61901"/>
            <a:ext cx="2946400" cy="49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e-DE" alt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361901"/>
            <a:ext cx="2946400" cy="49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291DCBF-736D-48EC-879D-ABD6F7AF893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987713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3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9" y="2"/>
            <a:ext cx="2946400" cy="493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5EC20-ED9F-402D-A3D5-E274DDD6E5AA}" type="datetimeFigureOut">
              <a:rPr lang="de-DE" smtClean="0"/>
              <a:t>07.09.2021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1" y="4682528"/>
            <a:ext cx="5438775" cy="443508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61901"/>
            <a:ext cx="2946400" cy="493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9" y="9361901"/>
            <a:ext cx="2946400" cy="493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B629D-918A-4E55-BE6C-59550FEF56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6553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629D-918A-4E55-BE6C-59550FEF56A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342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47244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sp>
        <p:nvSpPr>
          <p:cNvPr id="64518" name="Text Box 6"/>
          <p:cNvSpPr txBox="1">
            <a:spLocks noChangeArrowheads="1"/>
          </p:cNvSpPr>
          <p:nvPr userDrawn="1"/>
        </p:nvSpPr>
        <p:spPr bwMode="auto">
          <a:xfrm>
            <a:off x="161925" y="6381750"/>
            <a:ext cx="3960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>
                <a:solidFill>
                  <a:schemeClr val="bg1"/>
                </a:solidFill>
                <a:latin typeface="BMFChangeSansCondensed" pitchFamily="2" charset="0"/>
              </a:rPr>
              <a:t>&lt; Vorname Name, Dienststelle &gt;</a:t>
            </a:r>
          </a:p>
        </p:txBody>
      </p:sp>
      <p:sp>
        <p:nvSpPr>
          <p:cNvPr id="64519" name="Text Box 7"/>
          <p:cNvSpPr txBox="1">
            <a:spLocks noChangeArrowheads="1"/>
          </p:cNvSpPr>
          <p:nvPr userDrawn="1"/>
        </p:nvSpPr>
        <p:spPr bwMode="auto">
          <a:xfrm>
            <a:off x="3203575" y="6381750"/>
            <a:ext cx="3743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400">
                <a:solidFill>
                  <a:schemeClr val="bg1"/>
                </a:solidFill>
                <a:latin typeface="BMFChangeSansCondensed" pitchFamily="2" charset="0"/>
              </a:rPr>
              <a:t>&lt; </a:t>
            </a:r>
            <a:r>
              <a:rPr lang="de-DE" altLang="de-DE" sz="1400" b="1">
                <a:solidFill>
                  <a:schemeClr val="bg1"/>
                </a:solidFill>
                <a:latin typeface="BMFChangeSansCondensed" pitchFamily="2" charset="0"/>
              </a:rPr>
              <a:t>Titel des Vortrages</a:t>
            </a:r>
            <a:r>
              <a:rPr lang="de-DE" altLang="de-DE" sz="1400">
                <a:solidFill>
                  <a:schemeClr val="bg1"/>
                </a:solidFill>
                <a:latin typeface="BMFChangeSansCondensed" pitchFamily="2" charset="0"/>
              </a:rPr>
              <a:t>, Versionsdatum &gt;</a:t>
            </a:r>
          </a:p>
        </p:txBody>
      </p:sp>
      <p:sp>
        <p:nvSpPr>
          <p:cNvPr id="64520" name="Text Box 8"/>
          <p:cNvSpPr txBox="1">
            <a:spLocks noChangeArrowheads="1"/>
          </p:cNvSpPr>
          <p:nvPr userDrawn="1"/>
        </p:nvSpPr>
        <p:spPr bwMode="auto">
          <a:xfrm>
            <a:off x="7200900" y="6381750"/>
            <a:ext cx="1619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altLang="de-DE" sz="1400">
                <a:solidFill>
                  <a:schemeClr val="bg1"/>
                </a:solidFill>
                <a:latin typeface="BMFChangeSansCondensed" pitchFamily="2" charset="0"/>
              </a:rPr>
              <a:t>Folie &lt; Nr. &gt;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042988" y="3068638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de-DE" altLang="de-DE" noProof="0" dirty="0"/>
              <a:t>Titelmasterformat durch Klicken bearbeiten</a:t>
            </a:r>
          </a:p>
        </p:txBody>
      </p:sp>
      <p:pic>
        <p:nvPicPr>
          <p:cNvPr id="64527" name="Picture 15" descr="rote-ecke-mit-be-berlin-lo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569325" cy="35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8326F-12C0-4F1B-AF02-5BDB3B0FD64E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8326F-12C0-4F1B-AF02-5BDB3B0FD64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605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8326F-12C0-4F1B-AF02-5BDB3B0FD64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101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8326F-12C0-4F1B-AF02-5BDB3B0FD64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219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42988" y="2276475"/>
            <a:ext cx="3744912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40300" y="2276475"/>
            <a:ext cx="37465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8326F-12C0-4F1B-AF02-5BDB3B0FD64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967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263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8326F-12C0-4F1B-AF02-5BDB3B0FD64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058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8326F-12C0-4F1B-AF02-5BDB3B0FD64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268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8326F-12C0-4F1B-AF02-5BDB3B0FD64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139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8326F-12C0-4F1B-AF02-5BDB3B0FD64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470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765175"/>
            <a:ext cx="75596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Folientitel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3608" y="2276872"/>
            <a:ext cx="7643812" cy="384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Fließtext BMF Sans Condensed Schriftgrad 30</a:t>
            </a:r>
          </a:p>
          <a:p>
            <a:pPr lvl="1"/>
            <a:r>
              <a:rPr lang="de-DE" altLang="de-DE" dirty="0"/>
              <a:t>Zweite Ebene Schriftgrad 24</a:t>
            </a:r>
          </a:p>
          <a:p>
            <a:pPr lvl="2"/>
            <a:r>
              <a:rPr lang="de-DE" altLang="de-DE" dirty="0"/>
              <a:t>Dritte Ebene Schriftgrad 20 </a:t>
            </a:r>
          </a:p>
          <a:p>
            <a:pPr lvl="3"/>
            <a:endParaRPr lang="de-DE" altLang="de-DE" dirty="0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79388" y="6310313"/>
            <a:ext cx="8785225" cy="404812"/>
          </a:xfrm>
          <a:prstGeom prst="rect">
            <a:avLst/>
          </a:prstGeom>
          <a:solidFill>
            <a:srgbClr val="E600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>
              <a:latin typeface="BMFChangeSansCondensed" pitchFamily="2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161925" y="6353175"/>
            <a:ext cx="30419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aseline="0" dirty="0">
                <a:solidFill>
                  <a:schemeClr val="bg1"/>
                </a:solidFill>
                <a:latin typeface="BMFChangeSansCondensed" pitchFamily="2" charset="0"/>
              </a:rPr>
              <a:t>Constantin Ahrens  </a:t>
            </a:r>
            <a:endParaRPr lang="de-DE" altLang="de-DE" sz="1400" dirty="0">
              <a:solidFill>
                <a:schemeClr val="bg1"/>
              </a:solidFill>
              <a:latin typeface="BMFChangeSansCondensed" pitchFamily="2" charset="0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2231740" y="6330156"/>
            <a:ext cx="46805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de-DE" sz="1400" noProof="0" dirty="0">
                <a:solidFill>
                  <a:schemeClr val="bg1"/>
                </a:solidFill>
                <a:latin typeface="BMFChangeSansCondensed" pitchFamily="2" charset="0"/>
              </a:rPr>
              <a:t>Learning from Cities „blackout“ 16.09.2021</a:t>
            </a:r>
          </a:p>
        </p:txBody>
      </p:sp>
      <p:pic>
        <p:nvPicPr>
          <p:cNvPr id="1040" name="Picture 16" descr="Rote-Ecke-mit-WBM-ohne-BeBe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3663"/>
            <a:ext cx="3708400" cy="247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6486599" y="63301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400" kern="1200" smtClean="0">
                <a:solidFill>
                  <a:schemeClr val="bg1"/>
                </a:solidFill>
                <a:latin typeface="BMFChangeSansCondensed" pitchFamily="2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BMFChangeLetter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BMFChangeLetter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BMFChangeLetter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BMFChangeLetter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BMFChangeLetter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BMFChangeLetter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BMFChangeLetter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BMFChangeLetter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29787" y="5646737"/>
            <a:ext cx="7921625" cy="1730375"/>
          </a:xfrm>
        </p:spPr>
        <p:txBody>
          <a:bodyPr/>
          <a:lstStyle/>
          <a:p>
            <a:pPr eaLnBrk="1" hangingPunct="1"/>
            <a:r>
              <a:rPr lang="de-DE" altLang="de-DE" sz="2400" dirty="0">
                <a:latin typeface="+mj-lt"/>
              </a:rPr>
              <a:t>Constantin Ahrens </a:t>
            </a:r>
          </a:p>
          <a:p>
            <a:pPr eaLnBrk="1" hangingPunct="1"/>
            <a:r>
              <a:rPr lang="de-DE" altLang="de-DE" sz="2400" dirty="0">
                <a:solidFill>
                  <a:schemeClr val="bg2"/>
                </a:solidFill>
                <a:latin typeface="+mj-lt"/>
              </a:rPr>
              <a:t>Im Einsatz: Leiter des Stabes Feuerwehr</a:t>
            </a:r>
            <a:endParaRPr lang="de-DE" altLang="de-DE" sz="2000" b="1" dirty="0">
              <a:latin typeface="Arial" panose="020B0604020202020204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3366892"/>
            <a:ext cx="8504134" cy="2027619"/>
          </a:xfrm>
        </p:spPr>
        <p:txBody>
          <a:bodyPr/>
          <a:lstStyle/>
          <a:p>
            <a:pPr algn="ctr" eaLnBrk="1" hangingPunct="1"/>
            <a:r>
              <a:rPr lang="de-DE" altLang="de-DE" sz="2400" b="0" dirty="0">
                <a:solidFill>
                  <a:schemeClr val="bg2"/>
                </a:solidFill>
              </a:rPr>
              <a:t/>
            </a:r>
            <a:br>
              <a:rPr lang="de-DE" altLang="de-DE" sz="2400" b="0" dirty="0">
                <a:solidFill>
                  <a:schemeClr val="bg2"/>
                </a:solidFill>
              </a:rPr>
            </a:br>
            <a:r>
              <a:rPr lang="de-DE" altLang="de-DE" sz="2000" b="0" dirty="0">
                <a:latin typeface="Arial" panose="020B0604020202020204" pitchFamily="34" charset="0"/>
              </a:rPr>
              <a:t/>
            </a:r>
            <a:br>
              <a:rPr lang="de-DE" altLang="de-DE" sz="2000" b="0" dirty="0">
                <a:latin typeface="Arial" panose="020B0604020202020204" pitchFamily="34" charset="0"/>
              </a:rPr>
            </a:br>
            <a:r>
              <a:rPr lang="de-DE" altLang="de-DE" sz="2000" b="0" dirty="0">
                <a:latin typeface="Arial" panose="020B0604020202020204" pitchFamily="34" charset="0"/>
              </a:rPr>
              <a:t/>
            </a:r>
            <a:br>
              <a:rPr lang="de-DE" altLang="de-DE" sz="2000" b="0" dirty="0">
                <a:latin typeface="Arial" panose="020B0604020202020204" pitchFamily="34" charset="0"/>
              </a:rPr>
            </a:br>
            <a:r>
              <a:rPr lang="de-DE" altLang="de-DE" sz="2800" dirty="0"/>
              <a:t/>
            </a:r>
            <a:br>
              <a:rPr lang="de-DE" altLang="de-DE" sz="2800" dirty="0"/>
            </a:br>
            <a:r>
              <a:rPr lang="en-GB" altLang="de-DE" sz="5400" dirty="0"/>
              <a:t>Case study </a:t>
            </a:r>
            <a:r>
              <a:rPr lang="en-GB" altLang="de-DE" sz="5400" dirty="0">
                <a:latin typeface="Arial" panose="020B0604020202020204" pitchFamily="34" charset="0"/>
              </a:rPr>
              <a:t/>
            </a:r>
            <a:br>
              <a:rPr lang="en-GB" altLang="de-DE" sz="5400" dirty="0">
                <a:latin typeface="Arial" panose="020B0604020202020204" pitchFamily="34" charset="0"/>
              </a:rPr>
            </a:br>
            <a:r>
              <a:rPr lang="en-GB" altLang="de-DE" sz="3200" dirty="0">
                <a:latin typeface="Arial" panose="020B0604020202020204" pitchFamily="34" charset="0"/>
              </a:rPr>
              <a:t/>
            </a:r>
            <a:br>
              <a:rPr lang="en-GB" altLang="de-DE" sz="3200" dirty="0">
                <a:latin typeface="Arial" panose="020B0604020202020204" pitchFamily="34" charset="0"/>
              </a:rPr>
            </a:br>
            <a:endParaRPr lang="en-GB" altLang="de-DE" sz="3200" dirty="0"/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BMFChangeSansCondensed" panose="02000503040000020004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BMFChangeSansCondensed" panose="02000503040000020004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BMFChangeSansCondensed" panose="02000503040000020004" pitchFamily="2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BMFChangeSansCondensed" panose="02000503040000020004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MFChangeSansCondensed" panose="0200050304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MFChangeSansCondensed" panose="0200050304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MFChangeSansCondensed" panose="0200050304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MFChangeSansCondensed" panose="0200050304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MFChangeSansCondensed" panose="02000503040000020004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953711" y="2163561"/>
            <a:ext cx="6473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de-DE" sz="3200" dirty="0">
                <a:solidFill>
                  <a:schemeClr val="bg2"/>
                </a:solidFill>
                <a:latin typeface="+mj-lt"/>
              </a:rPr>
              <a:t>Blackout Berlin </a:t>
            </a:r>
            <a:r>
              <a:rPr lang="en-GB" altLang="de-DE" sz="3200" dirty="0" err="1">
                <a:solidFill>
                  <a:schemeClr val="bg2"/>
                </a:solidFill>
                <a:latin typeface="+mj-lt"/>
              </a:rPr>
              <a:t>Köpenick</a:t>
            </a:r>
            <a:endParaRPr lang="en-GB" altLang="de-DE" sz="3200" dirty="0">
              <a:solidFill>
                <a:schemeClr val="bg2"/>
              </a:solidFill>
              <a:latin typeface="+mj-lt"/>
            </a:endParaRPr>
          </a:p>
          <a:p>
            <a:pPr algn="ctr"/>
            <a:r>
              <a:rPr lang="en-GB" sz="3200" dirty="0">
                <a:solidFill>
                  <a:schemeClr val="bg2"/>
                </a:solidFill>
                <a:latin typeface="+mj-lt"/>
              </a:rPr>
              <a:t>19. &amp; 20.02.2019</a:t>
            </a:r>
            <a:endParaRPr lang="en-GB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5556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 noChangeArrowheads="1"/>
          </p:cNvSpPr>
          <p:nvPr>
            <p:ph type="title"/>
          </p:nvPr>
        </p:nvSpPr>
        <p:spPr bwMode="auto">
          <a:xfrm>
            <a:off x="2284573" y="403994"/>
            <a:ext cx="6859427" cy="720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de-DE" dirty="0"/>
              <a:t>What caused the blackout?</a:t>
            </a:r>
          </a:p>
        </p:txBody>
      </p:sp>
      <p:sp>
        <p:nvSpPr>
          <p:cNvPr id="2" name="Rechteck 1"/>
          <p:cNvSpPr/>
          <p:nvPr/>
        </p:nvSpPr>
        <p:spPr>
          <a:xfrm>
            <a:off x="437502" y="1124744"/>
            <a:ext cx="87300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+mn-lt"/>
              </a:rPr>
              <a:t>During bridge refurbishment two main power lines have been hit by a horizontal drilling machine</a:t>
            </a:r>
            <a:r>
              <a:rPr lang="en-GB" sz="1400" dirty="0">
                <a:latin typeface="+mn-lt"/>
              </a:rPr>
              <a:t>.</a:t>
            </a:r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6486599" y="6330156"/>
            <a:ext cx="2057400" cy="365125"/>
          </a:xfrm>
        </p:spPr>
        <p:txBody>
          <a:bodyPr/>
          <a:lstStyle/>
          <a:p>
            <a:r>
              <a:rPr lang="de-DE" dirty="0"/>
              <a:t>5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06" y="2204864"/>
            <a:ext cx="7167078" cy="403148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857748" y="6033207"/>
            <a:ext cx="1608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Quelle: Jörg Bergmann</a:t>
            </a:r>
          </a:p>
        </p:txBody>
      </p:sp>
    </p:spTree>
    <p:extLst>
      <p:ext uri="{BB962C8B-B14F-4D97-AF65-F5344CB8AC3E}">
        <p14:creationId xmlns:p14="http://schemas.microsoft.com/office/powerpoint/2010/main" val="2952719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198041" y="1337558"/>
            <a:ext cx="7559675" cy="1143000"/>
          </a:xfrm>
        </p:spPr>
        <p:txBody>
          <a:bodyPr/>
          <a:lstStyle/>
          <a:p>
            <a:pPr eaLnBrk="1" hangingPunct="1"/>
            <a:r>
              <a:rPr lang="en-GB" altLang="de-DE" dirty="0"/>
              <a:t>Incident area</a:t>
            </a:r>
            <a:endParaRPr lang="en-GB" alt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9171"/>
            <a:ext cx="5796137" cy="405758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45" y="2924944"/>
            <a:ext cx="809999" cy="1106793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3356" y="2324605"/>
            <a:ext cx="8424168" cy="3849688"/>
          </a:xfrm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GB" sz="2400" u="sng" dirty="0"/>
              <a:t>Borough </a:t>
            </a:r>
            <a:r>
              <a:rPr lang="en-GB" sz="2400" u="sng" dirty="0" err="1"/>
              <a:t>Treptow</a:t>
            </a:r>
            <a:r>
              <a:rPr lang="en-GB" sz="2400" u="sng" dirty="0"/>
              <a:t>/</a:t>
            </a:r>
            <a:r>
              <a:rPr lang="en-GB" sz="2400" u="sng" dirty="0" err="1"/>
              <a:t>Köpenick</a:t>
            </a:r>
            <a:endParaRPr lang="en-GB" sz="2400" u="sng" dirty="0"/>
          </a:p>
          <a:p>
            <a:pPr marL="0" indent="0" eaLnBrk="1" hangingPunct="1">
              <a:buFontTx/>
              <a:buNone/>
              <a:defRPr/>
            </a:pPr>
            <a:endParaRPr lang="en-GB" sz="1050" u="sng" dirty="0"/>
          </a:p>
          <a:p>
            <a:pPr eaLnBrk="1" hangingPunct="1">
              <a:defRPr/>
            </a:pPr>
            <a:r>
              <a:rPr lang="en-GB" sz="2400" dirty="0"/>
              <a:t>Area 75 km²</a:t>
            </a:r>
          </a:p>
          <a:p>
            <a:pPr eaLnBrk="1" hangingPunct="1">
              <a:defRPr/>
            </a:pPr>
            <a:r>
              <a:rPr lang="en-GB" sz="2400" dirty="0"/>
              <a:t>ca. 30.000 households</a:t>
            </a:r>
          </a:p>
          <a:p>
            <a:pPr eaLnBrk="1" hangingPunct="1">
              <a:defRPr/>
            </a:pPr>
            <a:r>
              <a:rPr lang="en-GB" sz="2400" dirty="0"/>
              <a:t>ca. 70.000 affected persons</a:t>
            </a:r>
            <a:endParaRPr lang="en-GB" sz="2000" dirty="0"/>
          </a:p>
          <a:p>
            <a:pPr eaLnBrk="1" hangingPunct="1">
              <a:defRPr/>
            </a:pPr>
            <a:r>
              <a:rPr lang="en-GB" sz="2400" dirty="0"/>
              <a:t>ca. 2000 business  establishments</a:t>
            </a:r>
          </a:p>
          <a:p>
            <a:pPr eaLnBrk="1" hangingPunct="1">
              <a:defRPr/>
            </a:pPr>
            <a:r>
              <a:rPr lang="en-GB" sz="2400" dirty="0"/>
              <a:t>2 hospitals</a:t>
            </a:r>
          </a:p>
          <a:p>
            <a:pPr eaLnBrk="1" hangingPunct="1">
              <a:defRPr/>
            </a:pPr>
            <a:r>
              <a:rPr lang="en-GB" sz="2400" dirty="0"/>
              <a:t>6 Nursing homes</a:t>
            </a:r>
          </a:p>
          <a:p>
            <a:pPr>
              <a:defRPr/>
            </a:pPr>
            <a:r>
              <a:rPr lang="en-GB" sz="2400" dirty="0"/>
              <a:t>Temperature: between  2 and 10° C</a:t>
            </a:r>
          </a:p>
          <a:p>
            <a:pPr eaLnBrk="1" hangingPunct="1">
              <a:defRPr/>
            </a:pPr>
            <a:endParaRPr lang="de-DE" sz="2400" dirty="0"/>
          </a:p>
          <a:p>
            <a:pPr eaLnBrk="1" hangingPunct="1">
              <a:defRPr/>
            </a:pPr>
            <a:endParaRPr lang="de-DE" sz="2400" dirty="0"/>
          </a:p>
        </p:txBody>
      </p:sp>
      <p:pic>
        <p:nvPicPr>
          <p:cNvPr id="6" name="Grafik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4"/>
          <a:stretch>
            <a:fillRect/>
          </a:stretch>
        </p:blipFill>
        <p:spPr bwMode="auto">
          <a:xfrm>
            <a:off x="6671707" y="4139952"/>
            <a:ext cx="2441477" cy="186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/>
          <p:cNvSpPr/>
          <p:nvPr/>
        </p:nvSpPr>
        <p:spPr>
          <a:xfrm>
            <a:off x="8388424" y="5517232"/>
            <a:ext cx="521420" cy="4795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r Verbinder 10"/>
          <p:cNvCxnSpPr/>
          <p:nvPr/>
        </p:nvCxnSpPr>
        <p:spPr>
          <a:xfrm flipH="1" flipV="1">
            <a:off x="3563888" y="2346639"/>
            <a:ext cx="4994788" cy="365018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>
            <a:stCxn id="9" idx="6"/>
          </p:cNvCxnSpPr>
          <p:nvPr/>
        </p:nvCxnSpPr>
        <p:spPr>
          <a:xfrm flipV="1">
            <a:off x="8909844" y="332657"/>
            <a:ext cx="102020" cy="54243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6486599" y="6330156"/>
            <a:ext cx="2057400" cy="365125"/>
          </a:xfrm>
        </p:spPr>
        <p:txBody>
          <a:bodyPr/>
          <a:lstStyle/>
          <a:p>
            <a:r>
              <a:rPr lang="de-DE" dirty="0"/>
              <a:t>4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810959" y="5908710"/>
            <a:ext cx="3849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Duration of blackout: &gt; 31 h</a:t>
            </a:r>
          </a:p>
        </p:txBody>
      </p:sp>
    </p:spTree>
    <p:extLst>
      <p:ext uri="{BB962C8B-B14F-4D97-AF65-F5344CB8AC3E}">
        <p14:creationId xmlns:p14="http://schemas.microsoft.com/office/powerpoint/2010/main" val="3681431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0" y="75662"/>
            <a:ext cx="4536504" cy="1143000"/>
          </a:xfrm>
        </p:spPr>
        <p:txBody>
          <a:bodyPr/>
          <a:lstStyle/>
          <a:p>
            <a:r>
              <a:rPr lang="en-GB" dirty="0"/>
              <a:t>Main challenges 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811" y="1916832"/>
            <a:ext cx="7726014" cy="3502875"/>
          </a:xfrm>
        </p:spPr>
        <p:txBody>
          <a:bodyPr/>
          <a:lstStyle/>
          <a:p>
            <a:r>
              <a:rPr lang="en-GB" sz="2400" dirty="0"/>
              <a:t>Securing ways for emergency calls </a:t>
            </a:r>
          </a:p>
          <a:p>
            <a:r>
              <a:rPr lang="en-GB" sz="2400" dirty="0"/>
              <a:t>Securing the communication for first responders </a:t>
            </a:r>
          </a:p>
          <a:p>
            <a:r>
              <a:rPr lang="en-GB" sz="2400" dirty="0"/>
              <a:t>Keeping the hospitals working</a:t>
            </a:r>
          </a:p>
          <a:p>
            <a:r>
              <a:rPr lang="en-GB" sz="2400" dirty="0"/>
              <a:t>Inform the affected population and give them advice</a:t>
            </a:r>
          </a:p>
          <a:p>
            <a:pPr lvl="0"/>
            <a:r>
              <a:rPr lang="en-GB" sz="2400" dirty="0"/>
              <a:t>Confine the boundaries of the affected area</a:t>
            </a:r>
          </a:p>
          <a:p>
            <a:pPr lvl="0"/>
            <a:r>
              <a:rPr lang="en-GB" sz="2400" dirty="0"/>
              <a:t>Reconnaissance in the affected area</a:t>
            </a:r>
          </a:p>
          <a:p>
            <a:r>
              <a:rPr lang="en-GB" sz="2400" dirty="0"/>
              <a:t>Establishing of Drop-in centres </a:t>
            </a:r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8326F-12C0-4F1B-AF02-5BDB3B0FD64E}" type="slidenum">
              <a:rPr lang="de-DE" smtClean="0"/>
              <a:t>4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885566"/>
            <a:ext cx="2736304" cy="1433269"/>
          </a:xfrm>
          <a:prstGeom prst="rect">
            <a:avLst/>
          </a:prstGeom>
        </p:spPr>
      </p:pic>
      <p:pic>
        <p:nvPicPr>
          <p:cNvPr id="6" name="Inhaltsplatzhalt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1" y="4149080"/>
            <a:ext cx="3528393" cy="209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009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8FF3F9-3EF0-42FD-AC58-9A76A37EB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368" y="2597875"/>
            <a:ext cx="8397095" cy="1964925"/>
          </a:xfrm>
        </p:spPr>
        <p:txBody>
          <a:bodyPr/>
          <a:lstStyle/>
          <a:p>
            <a:r>
              <a:rPr lang="en-GB" dirty="0"/>
              <a:t>Emergency power an heating supply for Hospitals and nursing homes</a:t>
            </a:r>
          </a:p>
          <a:p>
            <a:r>
              <a:rPr lang="en-GB" dirty="0"/>
              <a:t>Emergency Inter hospital transfer of 23 intensive care patients</a:t>
            </a:r>
          </a:p>
          <a:p>
            <a:r>
              <a:rPr lang="en-GB" dirty="0"/>
              <a:t>Vulnerable patients </a:t>
            </a:r>
          </a:p>
          <a:p>
            <a:r>
              <a:rPr lang="en-GB" dirty="0"/>
              <a:t>Fire of mobile emergency power generator at an waste water pump station</a:t>
            </a:r>
          </a:p>
          <a:p>
            <a:pPr lvl="1"/>
            <a:endParaRPr lang="en-GB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AE8B41-5D8F-4720-9FFB-045CC6E7F2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8326F-12C0-4F1B-AF02-5BDB3B0FD64E}" type="slidenum">
              <a:rPr lang="de-DE" smtClean="0"/>
              <a:t>5</a:t>
            </a:fld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67F003B-3653-46DC-85D4-22DFF4F8D6F2}"/>
              </a:ext>
            </a:extLst>
          </p:cNvPr>
          <p:cNvSpPr txBox="1">
            <a:spLocks/>
          </p:cNvSpPr>
          <p:nvPr/>
        </p:nvSpPr>
        <p:spPr bwMode="auto">
          <a:xfrm>
            <a:off x="351369" y="1395191"/>
            <a:ext cx="43924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MFChangeLetter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MFChangeLetter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MFChangeLetter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MFChangeLetter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MFChangeLetter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MFChangeLetter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MFChangeLetter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MFChangeLetter" pitchFamily="2" charset="0"/>
              </a:defRPr>
            </a:lvl9pPr>
          </a:lstStyle>
          <a:p>
            <a:r>
              <a:rPr lang="en-GB" dirty="0"/>
              <a:t>Main challenges 2</a:t>
            </a:r>
            <a:endParaRPr lang="de-DE" kern="0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123FFC5-84CA-4CA5-8945-5A6BAA669315}"/>
              </a:ext>
            </a:extLst>
          </p:cNvPr>
          <p:cNvGrpSpPr/>
          <p:nvPr/>
        </p:nvGrpSpPr>
        <p:grpSpPr>
          <a:xfrm>
            <a:off x="4887490" y="11431"/>
            <a:ext cx="4256510" cy="2539718"/>
            <a:chOff x="5113768" y="260648"/>
            <a:chExt cx="4256510" cy="2539718"/>
          </a:xfrm>
        </p:grpSpPr>
        <p:pic>
          <p:nvPicPr>
            <p:cNvPr id="6" name="Inhaltsplatzhalter 4">
              <a:extLst>
                <a:ext uri="{FF2B5EF4-FFF2-40B4-BE49-F238E27FC236}">
                  <a16:creationId xmlns:a16="http://schemas.microsoft.com/office/drawing/2014/main" id="{E346FCE2-4524-487B-854F-5BA0EC740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13768" y="260648"/>
              <a:ext cx="4256510" cy="2539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84E6E68D-4D22-44CA-A4B6-2E05B4C4386B}"/>
                </a:ext>
              </a:extLst>
            </p:cNvPr>
            <p:cNvSpPr txBox="1"/>
            <p:nvPr/>
          </p:nvSpPr>
          <p:spPr>
            <a:xfrm>
              <a:off x="7494050" y="2513999"/>
              <a:ext cx="1800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</a:rPr>
                <a:t>Quelle: Berliner Feuerwehr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5156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332656"/>
            <a:ext cx="4146847" cy="1143000"/>
          </a:xfrm>
        </p:spPr>
        <p:txBody>
          <a:bodyPr/>
          <a:lstStyle/>
          <a:p>
            <a:r>
              <a:rPr lang="en-GB" dirty="0"/>
              <a:t>What went well?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772816"/>
            <a:ext cx="8579916" cy="3849688"/>
          </a:xfrm>
        </p:spPr>
        <p:txBody>
          <a:bodyPr/>
          <a:lstStyle/>
          <a:p>
            <a:r>
              <a:rPr lang="en-GB" sz="2400" dirty="0"/>
              <a:t>Decision-maker from different stakeholders know each other</a:t>
            </a:r>
          </a:p>
          <a:p>
            <a:r>
              <a:rPr lang="en-GB" sz="2400" dirty="0"/>
              <a:t>Civil protection exercises have trained the emergency structures</a:t>
            </a:r>
          </a:p>
          <a:p>
            <a:r>
              <a:rPr lang="en-GB" sz="2400" dirty="0"/>
              <a:t>Rapid scale up of the command structure</a:t>
            </a:r>
          </a:p>
          <a:p>
            <a:r>
              <a:rPr lang="en-GB" sz="2400" dirty="0" smtClean="0"/>
              <a:t>Emergency services are able to improvise </a:t>
            </a:r>
            <a:endParaRPr lang="en-GB" sz="2400" dirty="0"/>
          </a:p>
          <a:p>
            <a:r>
              <a:rPr lang="en-GB" sz="2400" dirty="0"/>
              <a:t>Sending a leading emergency physician to reconnaissance the hospital</a:t>
            </a:r>
          </a:p>
          <a:p>
            <a:r>
              <a:rPr lang="en-GB" sz="2400" dirty="0"/>
              <a:t>Affected people without portable water has been helped quickly</a:t>
            </a:r>
          </a:p>
          <a:p>
            <a:endParaRPr lang="de-DE" sz="36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8326F-12C0-4F1B-AF02-5BDB3B0FD64E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669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Inhaltsplatzhalter 2"/>
          <p:cNvSpPr>
            <a:spLocks noGrp="1"/>
          </p:cNvSpPr>
          <p:nvPr>
            <p:ph idx="1"/>
          </p:nvPr>
        </p:nvSpPr>
        <p:spPr>
          <a:xfrm>
            <a:off x="467544" y="1340768"/>
            <a:ext cx="8363892" cy="3312368"/>
          </a:xfrm>
        </p:spPr>
        <p:txBody>
          <a:bodyPr/>
          <a:lstStyle/>
          <a:p>
            <a:r>
              <a:rPr lang="en-GB" altLang="de-DE" dirty="0">
                <a:solidFill>
                  <a:srgbClr val="000000"/>
                </a:solidFill>
              </a:rPr>
              <a:t>Need for more mobile emergency power generators</a:t>
            </a:r>
          </a:p>
          <a:p>
            <a:r>
              <a:rPr lang="en-GB" altLang="de-DE" dirty="0">
                <a:solidFill>
                  <a:srgbClr val="000000"/>
                </a:solidFill>
              </a:rPr>
              <a:t>Fuel logistic system for emergency power generators</a:t>
            </a:r>
          </a:p>
          <a:p>
            <a:r>
              <a:rPr lang="en-GB" altLang="de-DE" dirty="0">
                <a:solidFill>
                  <a:srgbClr val="000000"/>
                </a:solidFill>
              </a:rPr>
              <a:t>Need for a civil defence central store</a:t>
            </a:r>
          </a:p>
          <a:p>
            <a:r>
              <a:rPr lang="en-GB" altLang="de-DE" dirty="0">
                <a:solidFill>
                  <a:srgbClr val="000000"/>
                </a:solidFill>
              </a:rPr>
              <a:t>Optimising the citizens capability to help themselves</a:t>
            </a:r>
          </a:p>
          <a:p>
            <a:r>
              <a:rPr lang="en-GB" dirty="0">
                <a:solidFill>
                  <a:srgbClr val="000000"/>
                </a:solidFill>
              </a:rPr>
              <a:t>Contingency plan for vulnerable patients in organised housing </a:t>
            </a:r>
          </a:p>
          <a:p>
            <a:r>
              <a:rPr lang="en-GB" dirty="0">
                <a:solidFill>
                  <a:srgbClr val="000000"/>
                </a:solidFill>
              </a:rPr>
              <a:t>Resources of the Emergency medical services are stretched to the limit on a daily basis  </a:t>
            </a:r>
          </a:p>
          <a:p>
            <a:endParaRPr lang="en-GB" altLang="de-DE" dirty="0">
              <a:solidFill>
                <a:srgbClr val="000000"/>
              </a:solidFill>
            </a:endParaRPr>
          </a:p>
          <a:p>
            <a:endParaRPr lang="de-DE" altLang="de-DE" dirty="0">
              <a:solidFill>
                <a:srgbClr val="000000"/>
              </a:solidFill>
            </a:endParaRPr>
          </a:p>
          <a:p>
            <a:endParaRPr lang="de-DE" altLang="de-DE" sz="2000" dirty="0">
              <a:solidFill>
                <a:srgbClr val="000000"/>
              </a:solidFill>
            </a:endParaRPr>
          </a:p>
          <a:p>
            <a:endParaRPr lang="de-DE" alt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619673" y="620688"/>
            <a:ext cx="6480720" cy="792163"/>
          </a:xfrm>
        </p:spPr>
        <p:txBody>
          <a:bodyPr/>
          <a:lstStyle/>
          <a:p>
            <a:r>
              <a:rPr lang="en-GB" altLang="de-DE" dirty="0"/>
              <a:t>What can be improved?</a:t>
            </a:r>
            <a:endParaRPr lang="en-GB" altLang="de-DE" sz="1800" dirty="0"/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6486599" y="6330156"/>
            <a:ext cx="2057400" cy="365125"/>
          </a:xfrm>
        </p:spPr>
        <p:txBody>
          <a:bodyPr/>
          <a:lstStyle/>
          <a:p>
            <a:r>
              <a:rPr lang="de-DE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79133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8326F-12C0-4F1B-AF02-5BDB3B0FD64E}" type="slidenum">
              <a:rPr lang="de-DE" smtClean="0"/>
              <a:t>8</a:t>
            </a:fld>
            <a:endParaRPr lang="de-DE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91680" y="2169319"/>
            <a:ext cx="63373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de-DE" sz="4400" b="1" kern="0" dirty="0">
                <a:latin typeface="BMFChangeLetter" panose="02000506040000020004" pitchFamily="2" charset="0"/>
              </a:rPr>
              <a:t>Any Questions?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de-DE" sz="4400" b="1" kern="0" dirty="0">
              <a:latin typeface="BMFChangeLetter" panose="02000506040000020004" pitchFamily="2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de-DE" sz="3600" b="1" kern="0" dirty="0">
                <a:latin typeface="BMFChangeLetter" panose="02000506040000020004" pitchFamily="2" charset="0"/>
              </a:rPr>
              <a:t>Thank you very much for you attention!</a:t>
            </a:r>
          </a:p>
        </p:txBody>
      </p:sp>
    </p:spTree>
    <p:extLst>
      <p:ext uri="{BB962C8B-B14F-4D97-AF65-F5344CB8AC3E}">
        <p14:creationId xmlns:p14="http://schemas.microsoft.com/office/powerpoint/2010/main" val="3410983258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BMFChangeLetter"/>
        <a:ea typeface=""/>
        <a:cs typeface=""/>
      </a:majorFont>
      <a:minorFont>
        <a:latin typeface="BMFChangeSansCondense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-Vorlage CD_Berliner Feuerwehr [Schreibgeschützt]" id="{F664B35C-D30E-4886-ADA5-26E8D923A354}" vid="{745380C7-F385-4B79-AA8B-7FD78102E8CD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297</Words>
  <Application>Microsoft Office PowerPoint</Application>
  <PresentationFormat>Bildschirmpräsentation (4:3)</PresentationFormat>
  <Paragraphs>61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BMFChangeLetter</vt:lpstr>
      <vt:lpstr>BMFChangeSansCondensed</vt:lpstr>
      <vt:lpstr>Calibri</vt:lpstr>
      <vt:lpstr>Trebuchet MS</vt:lpstr>
      <vt:lpstr>Wingdings</vt:lpstr>
      <vt:lpstr>Standarddesign</vt:lpstr>
      <vt:lpstr>    Case study   </vt:lpstr>
      <vt:lpstr>What caused the blackout?</vt:lpstr>
      <vt:lpstr>Incident area</vt:lpstr>
      <vt:lpstr>Main challenges 1</vt:lpstr>
      <vt:lpstr>PowerPoint-Präsentation</vt:lpstr>
      <vt:lpstr>What went well?</vt:lpstr>
      <vt:lpstr>What can be improved?</vt:lpstr>
      <vt:lpstr>PowerPoint-Präsentation</vt:lpstr>
    </vt:vector>
  </TitlesOfParts>
  <Company>Berliner Feuerwehr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Dube, Roy</dc:creator>
  <cp:lastModifiedBy>Ahrens, Constantin</cp:lastModifiedBy>
  <cp:revision>684</cp:revision>
  <cp:lastPrinted>2019-08-20T16:09:02Z</cp:lastPrinted>
  <dcterms:created xsi:type="dcterms:W3CDTF">2015-05-26T14:06:39Z</dcterms:created>
  <dcterms:modified xsi:type="dcterms:W3CDTF">2021-09-07T06:38:02Z</dcterms:modified>
</cp:coreProperties>
</file>