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772" r:id="rId4"/>
    <p:sldId id="257" r:id="rId5"/>
    <p:sldId id="773" r:id="rId6"/>
    <p:sldId id="609" r:id="rId7"/>
    <p:sldId id="769" r:id="rId8"/>
    <p:sldId id="767" r:id="rId9"/>
    <p:sldId id="642" r:id="rId10"/>
    <p:sldId id="724" r:id="rId11"/>
    <p:sldId id="308" r:id="rId12"/>
    <p:sldId id="309" r:id="rId13"/>
    <p:sldId id="310" r:id="rId14"/>
    <p:sldId id="312" r:id="rId15"/>
    <p:sldId id="313" r:id="rId16"/>
    <p:sldId id="624" r:id="rId17"/>
    <p:sldId id="770" r:id="rId18"/>
    <p:sldId id="7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848C"/>
    <a:srgbClr val="FAC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6"/>
  </p:normalViewPr>
  <p:slideViewPr>
    <p:cSldViewPr snapToGrid="0" snapToObjects="1">
      <p:cViewPr varScale="1">
        <p:scale>
          <a:sx n="88" d="100"/>
          <a:sy n="88" d="100"/>
        </p:scale>
        <p:origin x="18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1T00:50:47.411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1052,'67'11,"-28"-5,-1 0,20 5,9-1,-12 4,3-3,7-1,-13-1,-4-5,-1 9,-7-7,5 6,5-3,-6 2,8 3,-3 3,-11-8,-4 3,-11-9,-1 4,-7-4,7 2,-7-3,2 2,6 0,6 2,11 8,6-6,0 6,-11-7,-8-1,-10-4,-3 3,0-6,-4 3,4-3,-3 4,-1-1,5-1,-7 1,9-1,-5 1,7 1,-2 1,2-3,-4 2,-5-1,6 2,-7-2,7 3,-4-5,-4 3,3-14,-2 3,3-14,3-3,3-7,6-10,2-9,-1-6,-1 2,-6 0,-1 6,-6-2,2 3,-6 1,-2 9,0-3,-1 4,-1 3,2-8,-3 10,1 1,-1 6,-1 0,4 4,-3-2,1-1,0 4,-1-4,0-1,1 3,-3-3,3 3,-3-1,4-3,-4 4,2-1,-2 3,0 0,0 2,1-1,-1 1,2-2,-2 4,1-1,1 5,0 0,-1-1,-1 3,0-2,0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1T00:50:44.148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0,'10'28,"1"-3,-8-14,2-1,-1 5,-1-6,4 7,-4-6,2 0,-2 1,0-1,1 6,0-6,2 5,-1-5,0 3,1-2,-2 3,0-4,2 2,-1 0,3-4,-1 5,1-4,-2 1,2 3,0-3,-3 2,5 2,-2-2,5 6,-4-4,5 1,-5-1,5 0,-4 1,4 0,-5 1,3-1,-5-2,2 1,1-1,0-3,1 6,-2-8,-2 3,2-2,-3 0,1 0,1-1,-3 3,4-1,-3 0,4 3,0-2,0 3,-1-2,0 5,1-5,2 7,0-5,0 4,-1-3,2 4,-1-4,-1-1,0 0,-3-6,3 5,-1 0,2 0,-5-4,6 2,-8-7,5 8,-3-2,5 3,1 2,2-2,-2 6,-1-6,1 6,-1 0,2-1,2 4,0-5,-1 0,-2-1,2 1,-4-7,5 3,-3-3,3 4,0-2,0 3,-2-4,-2 3,0-1,2 0,0-1,2 0,-3 1,0-3,5 5,4-2,3 3,3 3,-4-4,-1 2,-6-7,-1 0,-4-5,1 3,-2 0,3 0,-2 1,1-2,0 2,4 3,-2-1,2 4,-2-7,-4 1,1-1,0 0,-1 5,1-1,0 1,1-1,-1-1,1-2,4 3,-4-3,2 5,-5-6,3 5,2-3,2 4,-2-1,0-3,-5 2,4-4,-5 7,8-1,-2-1,0 2,3-1,-6-3,7 9,-7-8,6 9,-5-8,2 6,-2-8,3 10,4-7,2 10,-1-7,-1-1,-6 0,-1-7,-1 3,-2-5,5 4,-2-1,0 5,1-4,-2 1,0-2,1 1,-3-1,4 3,0 0,4-1,-2 5,2-3,-4-2,4 7,-8-7,7 9,-6-7,4 6,-1-6,2 6,-11-15,5 7,-7-6,6 8,1 0,-1-3,0 1,1 0,1 2,0-1,-1 1,-1-1,-3 2,6 1,-3-2,7 9,-4-10,4 8,-1-3,-2-1,2 3,-5-3,2-5,1 5,-2-4,0 2,1 6,2-5,1 6,2-7,-4 2,4 0,-3 0,5 1,-5-2,4 2,-3 1,4 4,1 4,1-9,5 10,-1-9,6 7,-3-2,5 1,-6 1,8-2,-11-1,4-3,-3-2,5 2,-2-1,1 1,-6-1,-1 0,-5-5,-1-1,-5-5,0 0,-2-3,5 7,-1-5,3 5,-4-3,0-3,-1 2,0-1,-3 0,2 2,0-2,-1 2,2 3,1-5,0 3,2-1,-1-1,4 10,-4-4,4 4,0-3,-2 2,6 1,-5 5,4-3,-6 0,5-6,-7 5,4-7,-6 7,7-3,-5-1,4 0,-7-4,1 0,2 1,-4-4,5 3,-6-2,3 4,0-1,-2-4,-1 3,6 0,-6 1,8 3,-8-4,2 2,0-1,1 4,6 0,3 7,1-3,-2-4,2 5,-4-3,3 5,-1-1,-2-2,3-1,0 1,1 0,5 3,-8-3,1-2,-4 3,-3-7,8 11,-1-11,0 2,5 0,-6-1,7 1,-6 0,3 0,-6 0,2 1,-2-4,-5 1,1-6,-6 2,5 0,-3-2,5 4,-3-4,4 2,-3 1,2-2,-2 1,1 0,-3-3,4 3,1 3,3-1,2 6,2 0,-4-3,8 5,-11-11,6 5,-4-2,0-2,2 5,-3-3,4 5,2 0,0 3,1-2,-4-2,-2 2,6-1,-8 3,10-2,-6 1,7-2,-5-2,1 2,0-3,-5 0,0 1,0-1,-1 0,1 1,0 0,-2-3,5 6,-7-10,5 11,-5-9,4 4,1 3,0-1,-1 2,3 1,-7-5,0-1,3-1,-3 3,13 7,-3 3,6 1,0 1,-4-8,0-3,-9-1,5-1,-7 1,4 0,-5-1,4 2,-1-1,1-2,0 0,-2-1,3 7,-3-3,1 2,3-3,1 3,3 0,4 5,-8-3,5-1,-8-2,2-5,-7 1,2-5,-4 5,4-2,-4-1,5 0,-2-1,3 0,-3 0,0 4,1-6,-4 8,4-9,-2 4,7 0,-8 2,4 1,-7 0,5 0,1 0,4 2,-2-2,4 9,-7-11,6 9,-3-9,1 5,4 0,0 1,5 6,-3-6,4 5,-1-4,1 0,1 3,1-3,-6 1,3-3,-10-1,5 0,-4-7,5 7,-8-9,7 15,-7-11,2 11,-2-7,1 8,2-7,7 3,1 0,2 0,-4-3,2 1,-7-4,7 6,-1 3,3-2,-1 10,0-7,9 12,-5-13,8 7,-14-5,-2-4,-3 3,-4-9,3 7,3-4,2 4,0-2,0 0,-5-3,-1-1,-1 0,0-1,5 5,-6-6,4 2,-3-5,-2 7,1-7,0 5,1-1,0-1,0 5,-2-4,0-1,2 1,1-3,1 1,-3 1,3 0,-5 3,4-3,-4-2,7 3,-4-4,5 4,-4 0,-1-3,0 4,1-2,0 1,0-1,0 4,3-3,1 7,3 2,1-4,1 3,-5-9,2 2,-6-3,3 1,-6-2,6 3,0-4,11 12,1-7,-1 8,-5-8,1 3,-3-5,-1 1,-3-3,-5-3,-1 3,3-2,-2 4,4 1,-1-1,0 1,5 2,-1 2,5 1,-5 0,0-7,-7-2,3-1,-2 3,-1 3,10 5,-4-4,7 4,-2-4,1 6,0-4,-9-1,6 3,-5 1,7 2,3 3,-9-5,4 1,-1 0,-1-2,2-4,-4 7,-2-9,5 9,1-2,7 3,-6-3,0 1,-5-4,0 1,2 0,-4-3,-1 0,-1 1,-2-1,0 0,4 3,-1-3,0 5,0-5,-1 3,5-5,-3 3,5-4,-8-1,3 2,0 1,3 6,-2-3,3 3,-2-5,-2 3,4-4,-1 3,0-5,-3 5,0-7,-1 4,5 2,0-2,7 9,-6-8,10 8,-8-6,6 9,-1-6,-1 5,-3-6,-2 6,2-3,-3 1,7 0,-6-2,1-3,1 3,6-2,-7-2,11 4,-15-8,5 5,-4-4,3 2,0-2,-2 4,-1-5,-4 2,-2-2,1-2,-2 4,9-1,-4 2,8 0,2 6,-9-7,5 5,-19-11,9 2,-10-4,7-1,2 8,-2-3,7 4,-6-2,-5-5,5 5,-4-3,11 5,-2 6,-1-6,-3 0,1-2,2 7,6 4,2 3,0-2,1-6,-3 1,1 1,-2 2,5-2,4 7,5-2,6 6,-8-4,0-2,-9-2,2-3,-4 1,-4-6,-1 1,0-3,-5-3,6 0,-1 4,-2-3,6 2,-12-6,6 5,-4-5,8 9,-1-7,0 5,-3-5,-4-2,1 1,0-2,3 4,-5-2,2 2,-5-2,11 4,-1 0,3 1,-3-2,-5 0,1-4,-3 4,3-2,2 3,1 1,1-3,-1 2,1-1,-2 0,3 0,-1-2,-6-4,4-3,-8 1,6 0,3 5,-5-3,8 0,-12-3,5-1,-3 6,2-2,-1 3,2-3,-4-1,3 4,-2-4,2 3,4 1,-6-1,3-1,-4 1,-1-3,8 8,-4-5,5 7,-9-14,3 9,-1-5,2 0,2 5,-5-6,1 4,1 3,1-2,3 2,-3-4,-2 0,0 4,-1-4,1 1,1 4,-4-6,3 7,-3-4,0-2,2 4,0-1,-1-1,3 1,-2 0,-1-2,2 3,-3-5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1T01:11:06.644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1052,'67'11,"-28"-5,-1 0,20 5,9-1,-12 4,3-3,7-1,-13-1,-4-5,-1 9,-7-7,5 6,5-3,-6 2,8 3,-3 3,-11-8,-4 3,-11-9,-1 4,-7-4,7 2,-7-3,2 2,6 0,6 2,11 8,6-6,0 6,-11-7,-8-1,-10-4,-3 3,0-6,-4 3,4-3,-3 4,-1-1,5-1,-7 1,9-1,-5 1,7 1,-2 1,2-3,-4 2,-5-1,6 2,-7-2,7 3,-4-5,-4 3,3-14,-2 3,3-14,3-3,3-7,6-10,2-9,-1-6,-1 2,-6 0,-1 6,-6-2,2 3,-6 1,-2 9,0-3,-1 4,-1 3,2-8,-3 10,1 1,-1 6,-1 0,4 4,-3-2,1-1,0 4,-1-4,0-1,1 3,-3-3,3 3,-3-1,4-3,-4 4,2-1,-2 3,0 0,0 2,1-1,-1 1,2-2,-2 4,1-1,1 5,0 0,-1-1,-1 3,0-2,0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1T01:11:06.645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0,'10'28,"1"-3,-8-14,2-1,-1 5,-1-6,4 7,-4-6,2 0,-2 1,0-1,1 6,0-6,2 5,-1-5,0 3,1-2,-2 3,0-4,2 2,-1 0,3-4,-1 5,1-4,-2 1,2 3,0-3,-3 2,5 2,-2-2,5 6,-4-4,5 1,-5-1,5 0,-4 1,4 0,-5 1,3-1,-5-2,2 1,1-1,0-3,1 6,-2-8,-2 3,2-2,-3 0,1 0,1-1,-3 3,4-1,-3 0,4 3,0-2,0 3,-1-2,0 5,1-5,2 7,0-5,0 4,-1-3,2 4,-1-4,-1-1,0 0,-3-6,3 5,-1 0,2 0,-5-4,6 2,-8-7,5 8,-3-2,5 3,1 2,2-2,-2 6,-1-6,1 6,-1 0,2-1,2 4,0-5,-1 0,-2-1,2 1,-4-7,5 3,-3-3,3 4,0-2,0 3,-2-4,-2 3,0-1,2 0,0-1,2 0,-3 1,0-3,5 5,4-2,3 3,3 3,-4-4,-1 2,-6-7,-1 0,-4-5,1 3,-2 0,3 0,-2 1,1-2,0 2,4 3,-2-1,2 4,-2-7,-4 1,1-1,0 0,-1 5,1-1,0 1,1-1,-1-1,1-2,4 3,-4-3,2 5,-5-6,3 5,2-3,2 4,-2-1,0-3,-5 2,4-4,-5 7,8-1,-2-1,0 2,3-1,-6-3,7 9,-7-8,6 9,-5-8,2 6,-2-8,3 10,4-7,2 10,-1-7,-1-1,-6 0,-1-7,-1 3,-2-5,5 4,-2-1,0 5,1-4,-2 1,0-2,1 1,-3-1,4 3,0 0,4-1,-2 5,2-3,-4-2,4 7,-8-7,7 9,-6-7,4 6,-1-6,2 6,-11-15,5 7,-7-6,6 8,1 0,-1-3,0 1,1 0,1 2,0-1,-1 1,-1-1,-3 2,6 1,-3-2,7 9,-4-10,4 8,-1-3,-2-1,2 3,-5-3,2-5,1 5,-2-4,0 2,1 6,2-5,1 6,2-7,-4 2,4 0,-3 0,5 1,-5-2,4 2,-3 1,4 4,1 4,1-9,5 10,-1-9,6 7,-3-2,5 1,-6 1,8-2,-11-1,4-3,-3-2,5 2,-2-1,1 1,-6-1,-1 0,-5-5,-1-1,-5-5,0 0,-2-3,5 7,-1-5,3 5,-4-3,0-3,-1 2,0-1,-3 0,2 2,0-2,-1 2,2 3,1-5,0 3,2-1,-1-1,4 10,-4-4,4 4,0-3,-2 2,6 1,-5 5,4-3,-6 0,5-6,-7 5,4-7,-6 7,7-3,-5-1,4 0,-7-4,1 0,2 1,-4-4,5 3,-6-2,3 4,0-1,-2-4,-1 3,6 0,-6 1,8 3,-8-4,2 2,0-1,1 4,6 0,3 7,1-3,-2-4,2 5,-4-3,3 5,-1-1,-2-2,3-1,0 1,1 0,5 3,-8-3,1-2,-4 3,-3-7,8 11,-1-11,0 2,5 0,-6-1,7 1,-6 0,3 0,-6 0,2 1,-2-4,-5 1,1-6,-6 2,5 0,-3-2,5 4,-3-4,4 2,-3 1,2-2,-2 1,1 0,-3-3,4 3,1 3,3-1,2 6,2 0,-4-3,8 5,-11-11,6 5,-4-2,0-2,2 5,-3-3,4 5,2 0,0 3,1-2,-4-2,-2 2,6-1,-8 3,10-2,-6 1,7-2,-5-2,1 2,0-3,-5 0,0 1,0-1,-1 0,1 1,0 0,-2-3,5 6,-7-10,5 11,-5-9,4 4,1 3,0-1,-1 2,3 1,-7-5,0-1,3-1,-3 3,13 7,-3 3,6 1,0 1,-4-8,0-3,-9-1,5-1,-7 1,4 0,-5-1,4 2,-1-1,1-2,0 0,-2-1,3 7,-3-3,1 2,3-3,1 3,3 0,4 5,-8-3,5-1,-8-2,2-5,-7 1,2-5,-4 5,4-2,-4-1,5 0,-2-1,3 0,-3 0,0 4,1-6,-4 8,4-9,-2 4,7 0,-8 2,4 1,-7 0,5 0,1 0,4 2,-2-2,4 9,-7-11,6 9,-3-9,1 5,4 0,0 1,5 6,-3-6,4 5,-1-4,1 0,1 3,1-3,-6 1,3-3,-10-1,5 0,-4-7,5 7,-8-9,7 15,-7-11,2 11,-2-7,1 8,2-7,7 3,1 0,2 0,-4-3,2 1,-7-4,7 6,-1 3,3-2,-1 10,0-7,9 12,-5-13,8 7,-14-5,-2-4,-3 3,-4-9,3 7,3-4,2 4,0-2,0 0,-5-3,-1-1,-1 0,0-1,5 5,-6-6,4 2,-3-5,-2 7,1-7,0 5,1-1,0-1,0 5,-2-4,0-1,2 1,1-3,1 1,-3 1,3 0,-5 3,4-3,-4-2,7 3,-4-4,5 4,-4 0,-1-3,0 4,1-2,0 1,0-1,0 4,3-3,1 7,3 2,1-4,1 3,-5-9,2 2,-6-3,3 1,-6-2,6 3,0-4,11 12,1-7,-1 8,-5-8,1 3,-3-5,-1 1,-3-3,-5-3,-1 3,3-2,-2 4,4 1,-1-1,0 1,5 2,-1 2,5 1,-5 0,0-7,-7-2,3-1,-2 3,-1 3,10 5,-4-4,7 4,-2-4,1 6,0-4,-9-1,6 3,-5 1,7 2,3 3,-9-5,4 1,-1 0,-1-2,2-4,-4 7,-2-9,5 9,1-2,7 3,-6-3,0 1,-5-4,0 1,2 0,-4-3,-1 0,-1 1,-2-1,0 0,4 3,-1-3,0 5,0-5,-1 3,5-5,-3 3,5-4,-8-1,3 2,0 1,3 6,-2-3,3 3,-2-5,-2 3,4-4,-1 3,0-5,-3 5,0-7,-1 4,5 2,0-2,7 9,-6-8,10 8,-8-6,6 9,-1-6,-1 5,-3-6,-2 6,2-3,-3 1,7 0,-6-2,1-3,1 3,6-2,-7-2,11 4,-15-8,5 5,-4-4,3 2,0-2,-2 4,-1-5,-4 2,-2-2,1-2,-2 4,9-1,-4 2,8 0,2 6,-9-7,5 5,-19-11,9 2,-10-4,7-1,2 8,-2-3,7 4,-6-2,-5-5,5 5,-4-3,11 5,-2 6,-1-6,-3 0,1-2,2 7,6 4,2 3,0-2,1-6,-3 1,1 1,-2 2,5-2,4 7,5-2,6 6,-8-4,0-2,-9-2,2-3,-4 1,-4-6,-1 1,0-3,-5-3,6 0,-1 4,-2-3,6 2,-12-6,6 5,-4-5,8 9,-1-7,0 5,-3-5,-4-2,1 1,0-2,3 4,-5-2,2 2,-5-2,11 4,-1 0,3 1,-3-2,-5 0,1-4,-3 4,3-2,2 3,1 1,1-3,-1 2,1-1,-2 0,3 0,-1-2,-6-4,4-3,-8 1,6 0,3 5,-5-3,8 0,-12-3,5-1,-3 6,2-2,-1 3,2-3,-4-1,3 4,-2-4,2 3,4 1,-6-1,3-1,-4 1,-1-3,8 8,-4-5,5 7,-9-14,3 9,-1-5,2 0,2 5,-5-6,1 4,1 3,1-2,3 2,-3-4,-2 0,0 4,-1-4,1 1,1 4,-4-6,3 7,-3-4,0-2,2 4,0-1,-1-1,3 1,-2 0,-1-2,2 3,-3-5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1T01:11:10.727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1052,'67'11,"-28"-5,-1 0,20 5,9-1,-12 4,3-3,7-1,-13-1,-4-5,-1 9,-7-7,5 6,5-3,-6 2,8 3,-3 3,-11-8,-4 3,-11-9,-1 4,-7-4,7 2,-7-3,2 2,6 0,6 2,11 8,6-6,0 6,-11-7,-8-1,-10-4,-3 3,0-6,-4 3,4-3,-3 4,-1-1,5-1,-7 1,9-1,-5 1,7 1,-2 1,2-3,-4 2,-5-1,6 2,-7-2,7 3,-4-5,-4 3,3-14,-2 3,3-14,3-3,3-7,6-10,2-9,-1-6,-1 2,-6 0,-1 6,-6-2,2 3,-6 1,-2 9,0-3,-1 4,-1 3,2-8,-3 10,1 1,-1 6,-1 0,4 4,-3-2,1-1,0 4,-1-4,0-1,1 3,-3-3,3 3,-3-1,4-3,-4 4,2-1,-2 3,0 0,0 2,1-1,-1 1,2-2,-2 4,1-1,1 5,0 0,-1-1,-1 3,0-2,0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1T01:11:10.728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0,'10'28,"1"-3,-8-14,2-1,-1 5,-1-6,4 7,-4-6,2 0,-2 1,0-1,1 6,0-6,2 5,-1-5,0 3,1-2,-2 3,0-4,2 2,-1 0,3-4,-1 5,1-4,-2 1,2 3,0-3,-3 2,5 2,-2-2,5 6,-4-4,5 1,-5-1,5 0,-4 1,4 0,-5 1,3-1,-5-2,2 1,1-1,0-3,1 6,-2-8,-2 3,2-2,-3 0,1 0,1-1,-3 3,4-1,-3 0,4 3,0-2,0 3,-1-2,0 5,1-5,2 7,0-5,0 4,-1-3,2 4,-1-4,-1-1,0 0,-3-6,3 5,-1 0,2 0,-5-4,6 2,-8-7,5 8,-3-2,5 3,1 2,2-2,-2 6,-1-6,1 6,-1 0,2-1,2 4,0-5,-1 0,-2-1,2 1,-4-7,5 3,-3-3,3 4,0-2,0 3,-2-4,-2 3,0-1,2 0,0-1,2 0,-3 1,0-3,5 5,4-2,3 3,3 3,-4-4,-1 2,-6-7,-1 0,-4-5,1 3,-2 0,3 0,-2 1,1-2,0 2,4 3,-2-1,2 4,-2-7,-4 1,1-1,0 0,-1 5,1-1,0 1,1-1,-1-1,1-2,4 3,-4-3,2 5,-5-6,3 5,2-3,2 4,-2-1,0-3,-5 2,4-4,-5 7,8-1,-2-1,0 2,3-1,-6-3,7 9,-7-8,6 9,-5-8,2 6,-2-8,3 10,4-7,2 10,-1-7,-1-1,-6 0,-1-7,-1 3,-2-5,5 4,-2-1,0 5,1-4,-2 1,0-2,1 1,-3-1,4 3,0 0,4-1,-2 5,2-3,-4-2,4 7,-8-7,7 9,-6-7,4 6,-1-6,2 6,-11-15,5 7,-7-6,6 8,1 0,-1-3,0 1,1 0,1 2,0-1,-1 1,-1-1,-3 2,6 1,-3-2,7 9,-4-10,4 8,-1-3,-2-1,2 3,-5-3,2-5,1 5,-2-4,0 2,1 6,2-5,1 6,2-7,-4 2,4 0,-3 0,5 1,-5-2,4 2,-3 1,4 4,1 4,1-9,5 10,-1-9,6 7,-3-2,5 1,-6 1,8-2,-11-1,4-3,-3-2,5 2,-2-1,1 1,-6-1,-1 0,-5-5,-1-1,-5-5,0 0,-2-3,5 7,-1-5,3 5,-4-3,0-3,-1 2,0-1,-3 0,2 2,0-2,-1 2,2 3,1-5,0 3,2-1,-1-1,4 10,-4-4,4 4,0-3,-2 2,6 1,-5 5,4-3,-6 0,5-6,-7 5,4-7,-6 7,7-3,-5-1,4 0,-7-4,1 0,2 1,-4-4,5 3,-6-2,3 4,0-1,-2-4,-1 3,6 0,-6 1,8 3,-8-4,2 2,0-1,1 4,6 0,3 7,1-3,-2-4,2 5,-4-3,3 5,-1-1,-2-2,3-1,0 1,1 0,5 3,-8-3,1-2,-4 3,-3-7,8 11,-1-11,0 2,5 0,-6-1,7 1,-6 0,3 0,-6 0,2 1,-2-4,-5 1,1-6,-6 2,5 0,-3-2,5 4,-3-4,4 2,-3 1,2-2,-2 1,1 0,-3-3,4 3,1 3,3-1,2 6,2 0,-4-3,8 5,-11-11,6 5,-4-2,0-2,2 5,-3-3,4 5,2 0,0 3,1-2,-4-2,-2 2,6-1,-8 3,10-2,-6 1,7-2,-5-2,1 2,0-3,-5 0,0 1,0-1,-1 0,1 1,0 0,-2-3,5 6,-7-10,5 11,-5-9,4 4,1 3,0-1,-1 2,3 1,-7-5,0-1,3-1,-3 3,13 7,-3 3,6 1,0 1,-4-8,0-3,-9-1,5-1,-7 1,4 0,-5-1,4 2,-1-1,1-2,0 0,-2-1,3 7,-3-3,1 2,3-3,1 3,3 0,4 5,-8-3,5-1,-8-2,2-5,-7 1,2-5,-4 5,4-2,-4-1,5 0,-2-1,3 0,-3 0,0 4,1-6,-4 8,4-9,-2 4,7 0,-8 2,4 1,-7 0,5 0,1 0,4 2,-2-2,4 9,-7-11,6 9,-3-9,1 5,4 0,0 1,5 6,-3-6,4 5,-1-4,1 0,1 3,1-3,-6 1,3-3,-10-1,5 0,-4-7,5 7,-8-9,7 15,-7-11,2 11,-2-7,1 8,2-7,7 3,1 0,2 0,-4-3,2 1,-7-4,7 6,-1 3,3-2,-1 10,0-7,9 12,-5-13,8 7,-14-5,-2-4,-3 3,-4-9,3 7,3-4,2 4,0-2,0 0,-5-3,-1-1,-1 0,0-1,5 5,-6-6,4 2,-3-5,-2 7,1-7,0 5,1-1,0-1,0 5,-2-4,0-1,2 1,1-3,1 1,-3 1,3 0,-5 3,4-3,-4-2,7 3,-4-4,5 4,-4 0,-1-3,0 4,1-2,0 1,0-1,0 4,3-3,1 7,3 2,1-4,1 3,-5-9,2 2,-6-3,3 1,-6-2,6 3,0-4,11 12,1-7,-1 8,-5-8,1 3,-3-5,-1 1,-3-3,-5-3,-1 3,3-2,-2 4,4 1,-1-1,0 1,5 2,-1 2,5 1,-5 0,0-7,-7-2,3-1,-2 3,-1 3,10 5,-4-4,7 4,-2-4,1 6,0-4,-9-1,6 3,-5 1,7 2,3 3,-9-5,4 1,-1 0,-1-2,2-4,-4 7,-2-9,5 9,1-2,7 3,-6-3,0 1,-5-4,0 1,2 0,-4-3,-1 0,-1 1,-2-1,0 0,4 3,-1-3,0 5,0-5,-1 3,5-5,-3 3,5-4,-8-1,3 2,0 1,3 6,-2-3,3 3,-2-5,-2 3,4-4,-1 3,0-5,-3 5,0-7,-1 4,5 2,0-2,7 9,-6-8,10 8,-8-6,6 9,-1-6,-1 5,-3-6,-2 6,2-3,-3 1,7 0,-6-2,1-3,1 3,6-2,-7-2,11 4,-15-8,5 5,-4-4,3 2,0-2,-2 4,-1-5,-4 2,-2-2,1-2,-2 4,9-1,-4 2,8 0,2 6,-9-7,5 5,-19-11,9 2,-10-4,7-1,2 8,-2-3,7 4,-6-2,-5-5,5 5,-4-3,11 5,-2 6,-1-6,-3 0,1-2,2 7,6 4,2 3,0-2,1-6,-3 1,1 1,-2 2,5-2,4 7,5-2,6 6,-8-4,0-2,-9-2,2-3,-4 1,-4-6,-1 1,0-3,-5-3,6 0,-1 4,-2-3,6 2,-12-6,6 5,-4-5,8 9,-1-7,0 5,-3-5,-4-2,1 1,0-2,3 4,-5-2,2 2,-5-2,11 4,-1 0,3 1,-3-2,-5 0,1-4,-3 4,3-2,2 3,1 1,1-3,-1 2,1-1,-2 0,3 0,-1-2,-6-4,4-3,-8 1,6 0,3 5,-5-3,8 0,-12-3,5-1,-3 6,2-2,-1 3,2-3,-4-1,3 4,-2-4,2 3,4 1,-6-1,3-1,-4 1,-1-3,8 8,-4-5,5 7,-9-14,3 9,-1-5,2 0,2 5,-5-6,1 4,1 3,1-2,3 2,-3-4,-2 0,0 4,-1-4,1 1,1 4,-4-6,3 7,-3-4,0-2,2 4,0-1,-1-1,3 1,-2 0,-1-2,2 3,-3-5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1T01:18:13.082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1052,'67'11,"-28"-5,-1 0,20 5,9-1,-12 4,3-3,7-1,-13-1,-4-5,-1 9,-7-7,5 6,5-3,-6 2,8 3,-3 3,-11-8,-4 3,-11-9,-1 4,-7-4,7 2,-7-3,2 2,6 0,6 2,11 8,6-6,0 6,-11-7,-8-1,-10-4,-3 3,0-6,-4 3,4-3,-3 4,-1-1,5-1,-7 1,9-1,-5 1,7 1,-2 1,2-3,-4 2,-5-1,6 2,-7-2,7 3,-4-5,-4 3,3-14,-2 3,3-14,3-3,3-7,6-10,2-9,-1-6,-1 2,-6 0,-1 6,-6-2,2 3,-6 1,-2 9,0-3,-1 4,-1 3,2-8,-3 10,1 1,-1 6,-1 0,4 4,-3-2,1-1,0 4,-1-4,0-1,1 3,-3-3,3 3,-3-1,4-3,-4 4,2-1,-2 3,0 0,0 2,1-1,-1 1,2-2,-2 4,1-1,1 5,0 0,-1-1,-1 3,0-2,0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01T01:18:13.083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0,'10'28,"1"-3,-8-14,2-1,-1 5,-1-6,4 7,-4-6,2 0,-2 1,0-1,1 6,0-6,2 5,-1-5,0 3,1-2,-2 3,0-4,2 2,-1 0,3-4,-1 5,1-4,-2 1,2 3,0-3,-3 2,5 2,-2-2,5 6,-4-4,5 1,-5-1,5 0,-4 1,4 0,-5 1,3-1,-5-2,2 1,1-1,0-3,1 6,-2-8,-2 3,2-2,-3 0,1 0,1-1,-3 3,4-1,-3 0,4 3,0-2,0 3,-1-2,0 5,1-5,2 7,0-5,0 4,-1-3,2 4,-1-4,-1-1,0 0,-3-6,3 5,-1 0,2 0,-5-4,6 2,-8-7,5 8,-3-2,5 3,1 2,2-2,-2 6,-1-6,1 6,-1 0,2-1,2 4,0-5,-1 0,-2-1,2 1,-4-7,5 3,-3-3,3 4,0-2,0 3,-2-4,-2 3,0-1,2 0,0-1,2 0,-3 1,0-3,5 5,4-2,3 3,3 3,-4-4,-1 2,-6-7,-1 0,-4-5,1 3,-2 0,3 0,-2 1,1-2,0 2,4 3,-2-1,2 4,-2-7,-4 1,1-1,0 0,-1 5,1-1,0 1,1-1,-1-1,1-2,4 3,-4-3,2 5,-5-6,3 5,2-3,2 4,-2-1,0-3,-5 2,4-4,-5 7,8-1,-2-1,0 2,3-1,-6-3,7 9,-7-8,6 9,-5-8,2 6,-2-8,3 10,4-7,2 10,-1-7,-1-1,-6 0,-1-7,-1 3,-2-5,5 4,-2-1,0 5,1-4,-2 1,0-2,1 1,-3-1,4 3,0 0,4-1,-2 5,2-3,-4-2,4 7,-8-7,7 9,-6-7,4 6,-1-6,2 6,-11-15,5 7,-7-6,6 8,1 0,-1-3,0 1,1 0,1 2,0-1,-1 1,-1-1,-3 2,6 1,-3-2,7 9,-4-10,4 8,-1-3,-2-1,2 3,-5-3,2-5,1 5,-2-4,0 2,1 6,2-5,1 6,2-7,-4 2,4 0,-3 0,5 1,-5-2,4 2,-3 1,4 4,1 4,1-9,5 10,-1-9,6 7,-3-2,5 1,-6 1,8-2,-11-1,4-3,-3-2,5 2,-2-1,1 1,-6-1,-1 0,-5-5,-1-1,-5-5,0 0,-2-3,5 7,-1-5,3 5,-4-3,0-3,-1 2,0-1,-3 0,2 2,0-2,-1 2,2 3,1-5,0 3,2-1,-1-1,4 10,-4-4,4 4,0-3,-2 2,6 1,-5 5,4-3,-6 0,5-6,-7 5,4-7,-6 7,7-3,-5-1,4 0,-7-4,1 0,2 1,-4-4,5 3,-6-2,3 4,0-1,-2-4,-1 3,6 0,-6 1,8 3,-8-4,2 2,0-1,1 4,6 0,3 7,1-3,-2-4,2 5,-4-3,3 5,-1-1,-2-2,3-1,0 1,1 0,5 3,-8-3,1-2,-4 3,-3-7,8 11,-1-11,0 2,5 0,-6-1,7 1,-6 0,3 0,-6 0,2 1,-2-4,-5 1,1-6,-6 2,5 0,-3-2,5 4,-3-4,4 2,-3 1,2-2,-2 1,1 0,-3-3,4 3,1 3,3-1,2 6,2 0,-4-3,8 5,-11-11,6 5,-4-2,0-2,2 5,-3-3,4 5,2 0,0 3,1-2,-4-2,-2 2,6-1,-8 3,10-2,-6 1,7-2,-5-2,1 2,0-3,-5 0,0 1,0-1,-1 0,1 1,0 0,-2-3,5 6,-7-10,5 11,-5-9,4 4,1 3,0-1,-1 2,3 1,-7-5,0-1,3-1,-3 3,13 7,-3 3,6 1,0 1,-4-8,0-3,-9-1,5-1,-7 1,4 0,-5-1,4 2,-1-1,1-2,0 0,-2-1,3 7,-3-3,1 2,3-3,1 3,3 0,4 5,-8-3,5-1,-8-2,2-5,-7 1,2-5,-4 5,4-2,-4-1,5 0,-2-1,3 0,-3 0,0 4,1-6,-4 8,4-9,-2 4,7 0,-8 2,4 1,-7 0,5 0,1 0,4 2,-2-2,4 9,-7-11,6 9,-3-9,1 5,4 0,0 1,5 6,-3-6,4 5,-1-4,1 0,1 3,1-3,-6 1,3-3,-10-1,5 0,-4-7,5 7,-8-9,7 15,-7-11,2 11,-2-7,1 8,2-7,7 3,1 0,2 0,-4-3,2 1,-7-4,7 6,-1 3,3-2,-1 10,0-7,9 12,-5-13,8 7,-14-5,-2-4,-3 3,-4-9,3 7,3-4,2 4,0-2,0 0,-5-3,-1-1,-1 0,0-1,5 5,-6-6,4 2,-3-5,-2 7,1-7,0 5,1-1,0-1,0 5,-2-4,0-1,2 1,1-3,1 1,-3 1,3 0,-5 3,4-3,-4-2,7 3,-4-4,5 4,-4 0,-1-3,0 4,1-2,0 1,0-1,0 4,3-3,1 7,3 2,1-4,1 3,-5-9,2 2,-6-3,3 1,-6-2,6 3,0-4,11 12,1-7,-1 8,-5-8,1 3,-3-5,-1 1,-3-3,-5-3,-1 3,3-2,-2 4,4 1,-1-1,0 1,5 2,-1 2,5 1,-5 0,0-7,-7-2,3-1,-2 3,-1 3,10 5,-4-4,7 4,-2-4,1 6,0-4,-9-1,6 3,-5 1,7 2,3 3,-9-5,4 1,-1 0,-1-2,2-4,-4 7,-2-9,5 9,1-2,7 3,-6-3,0 1,-5-4,0 1,2 0,-4-3,-1 0,-1 1,-2-1,0 0,4 3,-1-3,0 5,0-5,-1 3,5-5,-3 3,5-4,-8-1,3 2,0 1,3 6,-2-3,3 3,-2-5,-2 3,4-4,-1 3,0-5,-3 5,0-7,-1 4,5 2,0-2,7 9,-6-8,10 8,-8-6,6 9,-1-6,-1 5,-3-6,-2 6,2-3,-3 1,7 0,-6-2,1-3,1 3,6-2,-7-2,11 4,-15-8,5 5,-4-4,3 2,0-2,-2 4,-1-5,-4 2,-2-2,1-2,-2 4,9-1,-4 2,8 0,2 6,-9-7,5 5,-19-11,9 2,-10-4,7-1,2 8,-2-3,7 4,-6-2,-5-5,5 5,-4-3,11 5,-2 6,-1-6,-3 0,1-2,2 7,6 4,2 3,0-2,1-6,-3 1,1 1,-2 2,5-2,4 7,5-2,6 6,-8-4,0-2,-9-2,2-3,-4 1,-4-6,-1 1,0-3,-5-3,6 0,-1 4,-2-3,6 2,-12-6,6 5,-4-5,8 9,-1-7,0 5,-3-5,-4-2,1 1,0-2,3 4,-5-2,2 2,-5-2,11 4,-1 0,3 1,-3-2,-5 0,1-4,-3 4,3-2,2 3,1 1,1-3,-1 2,1-1,-2 0,3 0,-1-2,-6-4,4-3,-8 1,6 0,3 5,-5-3,8 0,-12-3,5-1,-3 6,2-2,-1 3,2-3,-4-1,3 4,-2-4,2 3,4 1,-6-1,3-1,-4 1,-1-3,8 8,-4-5,5 7,-9-14,3 9,-1-5,2 0,2 5,-5-6,1 4,1 3,1-2,3 2,-3-4,-2 0,0 4,-1-4,1 1,1 4,-4-6,3 7,-3-4,0-2,2 4,0-1,-1-1,3 1,-2 0,-1-2,2 3,-3-5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68E2E-0FC0-094A-A498-E8DABC7EB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5889D-713A-5A44-BF41-2806CF58F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BCEB6-346F-2F47-A2AA-DB6CCCA0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D6F38-E0EA-AF4D-AB96-63AE1A1B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2E2B-3B52-7B41-B1A4-1F41FF13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8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8C036-75F6-B049-8F1F-A91C29198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44A57-0A6F-0243-8469-2D5B3B7B1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A353E-0B27-244D-B82A-A3C8685B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080A6-3519-7C42-BD9C-36678C54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529D0-57CA-7742-9F29-EBADD6B5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3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11BD87-9AF0-BF41-B2B1-DA79C8865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527B6-F580-4A4E-81C3-14EC83E18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36D2F-C1D9-0941-8CD6-24702340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98C2A-B204-EF4F-B7AC-265EAEC9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A2A81-727B-4F4D-BBA2-C8512B0D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5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0C6B7-CE35-8947-AB4C-0C4181448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A96FA-92B5-C44B-99EC-7834235B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A9EA6-C714-3E47-8599-5AB5E4D49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F335B-61C7-B64D-B595-E4298A23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FFF93-BF43-0C4B-BD72-B3045834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84-69F4-1E46-9F16-57344811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93EDE-E9D6-054B-9E1C-D1E893160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F30F1-9E15-D84A-8757-F00C9014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0E6D8-129B-B24C-A99F-770E14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8F89C-063E-3346-8F30-8D3A2ABF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2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273D-BED3-534A-B171-E7EE06DF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870DC-6E34-D845-AC17-440D86692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A81D4-9BE6-2445-A5FA-3C845D676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31C95-042E-6044-8F9D-67F636B6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DA7B0-D7E1-AD42-95FD-057EDC04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0C363-B55B-BF47-AB73-D28FEA0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5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F970C-65A9-554D-9705-C203B47C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4C2E-D50C-5044-856E-47FC507C6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A71E6-EEF6-FC43-A524-FD85C8995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991DE-314C-074B-806E-11EEAA290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BB5F7-1C37-8248-8DF5-5608F5306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1E0540-003E-9C42-AC23-5C90E888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98CCE1-451E-3D46-9CB1-7BFF8C3F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B58F51-223E-1041-B57C-7EDC7ED4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6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734F-EA19-BB4E-8B23-E343163A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C9E38-69F0-4448-8760-9F7F179A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F5BE8-7AFE-3342-A25B-3FF6BA1A8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B659-935E-5146-BC49-7553C169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4643AB-517C-A443-9A32-9FC7753E8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08791-74E5-1F46-A2D9-BEFAF92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C24F3-44AD-CC4F-BEFE-4A8068DF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7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BB64-A1C6-6B4D-BE3B-16AC81F6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A07F1-1CB2-9444-96F5-DD897C7C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589CA-1AD5-E544-AA0D-CFCA3D78C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DBB94-1816-D84B-BE57-B8C1B48E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DB639-A9C4-4744-A0A3-24D23AA68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CE74E-8298-F744-83B3-442F3CE5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1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362D-BD1D-8745-8F5D-739865A4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6B4ECF-467E-154A-903E-3F0BF8D1A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9CED7-7F95-F745-BA39-DE4BA9CA1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0681B-8833-234E-81C7-6D5DB590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D6AD9-C3E8-E54D-BB50-A595757F8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5D66F-F212-3D4A-933F-4941DFF7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5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C1FB17-1E4E-CD46-A39A-87B84F65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2EAB1-551E-DD43-8037-C93B3D377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36FFD-CE82-484F-8B74-31B09EC2B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F3CB3-4890-5940-81AD-1443BF493626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64F69-239B-8548-9243-61E26CE11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27BB-B736-784A-86A8-AE91938FC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B3741-B60F-3849-A68F-DA170B7C1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3.jpeg"/><Relationship Id="rId4" Type="http://schemas.microsoft.com/office/2007/relationships/hdphoto" Target="../media/hdphoto2.wdp"/><Relationship Id="rId9" Type="http://schemas.openxmlformats.org/officeDocument/2006/relationships/image" Target="../media/image2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25.png"/><Relationship Id="rId4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25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5" Type="http://schemas.openxmlformats.org/officeDocument/2006/relationships/image" Target="../media/image25.png"/><Relationship Id="rId4" Type="http://schemas.openxmlformats.org/officeDocument/2006/relationships/customXml" Target="../ink/ink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21E05A-4D86-B444-BE9E-787B1B17B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83"/>
            <a:ext cx="12192000" cy="6837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B3282-E1E8-5742-B7D1-6C894EA61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Urban </a:t>
            </a:r>
            <a:r>
              <a:rPr lang="en-US" b="1" dirty="0">
                <a:solidFill>
                  <a:schemeClr val="bg1"/>
                </a:solidFill>
              </a:rPr>
              <a:t>Regeneration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8DCD9-38D0-4248-9E2A-45960A14C1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Case: Delhi, India </a:t>
            </a:r>
          </a:p>
        </p:txBody>
      </p:sp>
    </p:spTree>
    <p:extLst>
      <p:ext uri="{BB962C8B-B14F-4D97-AF65-F5344CB8AC3E}">
        <p14:creationId xmlns:p14="http://schemas.microsoft.com/office/powerpoint/2010/main" val="116580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4A8C2-E726-C44D-B9B1-BAA2A5589C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10812" y="522964"/>
            <a:ext cx="5361727" cy="633503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4360444" y="913617"/>
            <a:ext cx="3026041" cy="0"/>
          </a:xfrm>
          <a:prstGeom prst="line">
            <a:avLst/>
          </a:prstGeom>
          <a:ln w="19050">
            <a:solidFill>
              <a:srgbClr val="40404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360442" y="920400"/>
            <a:ext cx="687" cy="124701"/>
          </a:xfrm>
          <a:prstGeom prst="line">
            <a:avLst/>
          </a:prstGeom>
          <a:ln w="19050">
            <a:solidFill>
              <a:srgbClr val="40404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7386485" y="920401"/>
            <a:ext cx="343" cy="102403"/>
          </a:xfrm>
          <a:prstGeom prst="line">
            <a:avLst/>
          </a:prstGeom>
          <a:ln w="19050">
            <a:solidFill>
              <a:srgbClr val="40404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35857" y="1139193"/>
            <a:ext cx="2388817" cy="1200329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914377">
              <a:defRPr/>
            </a:pPr>
            <a:r>
              <a:rPr lang="en-US" sz="2400" b="1" dirty="0">
                <a:solidFill>
                  <a:srgbClr val="2B848C"/>
                </a:solidFill>
              </a:rPr>
              <a:t>BUSINESS PROMOTION DISTRICTS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545167" y="2606599"/>
            <a:ext cx="2656592" cy="34163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Strategic areas and </a:t>
            </a:r>
            <a:r>
              <a:rPr lang="en-IN" sz="2400" dirty="0">
                <a:latin typeface="Calibri" panose="020F0502020204030204"/>
              </a:rPr>
              <a:t>regional entry points</a:t>
            </a:r>
            <a:r>
              <a:rPr lang="en-IN" sz="2400" b="1" dirty="0">
                <a:solidFill>
                  <a:srgbClr val="EE853E"/>
                </a:solidFill>
                <a:latin typeface="Calibri" panose="020F0502020204030204"/>
              </a:rPr>
              <a:t> </a:t>
            </a:r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to support</a:t>
            </a:r>
            <a:r>
              <a:rPr lang="en-IN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N" sz="2400" b="1" dirty="0">
                <a:solidFill>
                  <a:srgbClr val="2B848C"/>
                </a:solidFill>
                <a:latin typeface="Calibri" panose="020F0502020204030204"/>
              </a:rPr>
              <a:t>logistics, hospitality, and creation of medi-cities or edu-cities.</a:t>
            </a:r>
          </a:p>
          <a:p>
            <a:pPr algn="ctr" defTabSz="914377">
              <a:defRPr/>
            </a:pPr>
            <a:r>
              <a:rPr lang="en-IN" sz="2000" dirty="0">
                <a:solidFill>
                  <a:prstClr val="black"/>
                </a:solidFill>
                <a:latin typeface="Calibri" panose="020F0502020204030204"/>
              </a:rPr>
              <a:t>These will act as gateways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363421-9BD8-DF4E-BC6D-31B2B97B8A0D}"/>
              </a:ext>
            </a:extLst>
          </p:cNvPr>
          <p:cNvGrpSpPr/>
          <p:nvPr/>
        </p:nvGrpSpPr>
        <p:grpSpPr>
          <a:xfrm>
            <a:off x="152493" y="1755250"/>
            <a:ext cx="4207950" cy="3854112"/>
            <a:chOff x="152493" y="1755250"/>
            <a:chExt cx="4207950" cy="3854112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4360443" y="1755250"/>
              <a:ext cx="0" cy="3441199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438132" y="2364933"/>
              <a:ext cx="3091888" cy="1446550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IN" sz="2000" dirty="0">
                  <a:solidFill>
                    <a:prstClr val="black"/>
                  </a:solidFill>
                  <a:latin typeface="Calibri" panose="020F0502020204030204"/>
                </a:rPr>
                <a:t>Limited</a:t>
              </a:r>
              <a:r>
                <a:rPr lang="en-IN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IN" sz="2800" b="1" dirty="0">
                  <a:solidFill>
                    <a:srgbClr val="2B848C"/>
                  </a:solidFill>
                  <a:latin typeface="Calibri" panose="020F0502020204030204"/>
                </a:rPr>
                <a:t>TOD nodes </a:t>
              </a:r>
              <a:r>
                <a:rPr lang="en-IN" sz="2000" dirty="0">
                  <a:solidFill>
                    <a:prstClr val="black"/>
                  </a:solidFill>
                  <a:latin typeface="Calibri" panose="020F0502020204030204"/>
                </a:rPr>
                <a:t>providing </a:t>
              </a:r>
              <a:r>
                <a:rPr lang="en-IN" sz="2000" b="1" dirty="0">
                  <a:solidFill>
                    <a:prstClr val="black"/>
                  </a:solidFill>
                  <a:latin typeface="Calibri" panose="020F0502020204030204"/>
                </a:rPr>
                <a:t>high density of jobs and workplaces close to public transit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714750" y="2939045"/>
              <a:ext cx="645693" cy="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714750" y="5196448"/>
              <a:ext cx="645693" cy="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52493" y="4778365"/>
              <a:ext cx="3697268" cy="830997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IN" sz="2400" b="1" dirty="0">
                  <a:solidFill>
                    <a:srgbClr val="2B848C"/>
                  </a:solidFill>
                  <a:latin typeface="Calibri" panose="020F0502020204030204"/>
                </a:rPr>
                <a:t>Under-utilised commercial and Industrial Sites</a:t>
              </a:r>
              <a:endParaRPr lang="en-IN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B8F137-19B1-B645-8469-657E6E3E50ED}"/>
              </a:ext>
            </a:extLst>
          </p:cNvPr>
          <p:cNvGrpSpPr/>
          <p:nvPr/>
        </p:nvGrpSpPr>
        <p:grpSpPr>
          <a:xfrm>
            <a:off x="7386483" y="2339522"/>
            <a:ext cx="4718432" cy="3703115"/>
            <a:chOff x="7386483" y="2339522"/>
            <a:chExt cx="4718432" cy="3703115"/>
          </a:xfrm>
        </p:grpSpPr>
        <p:cxnSp>
          <p:nvCxnSpPr>
            <p:cNvPr id="68" name="Straight Connector 67"/>
            <p:cNvCxnSpPr>
              <a:cxnSpLocks/>
              <a:endCxn id="26" idx="2"/>
            </p:cNvCxnSpPr>
            <p:nvPr/>
          </p:nvCxnSpPr>
          <p:spPr>
            <a:xfrm flipV="1">
              <a:off x="7386483" y="2339522"/>
              <a:ext cx="43783" cy="2856928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8032176" y="4349866"/>
              <a:ext cx="4072739" cy="169277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IN" sz="2400" b="1" dirty="0">
                  <a:solidFill>
                    <a:srgbClr val="2B848C"/>
                  </a:solidFill>
                  <a:latin typeface="Calibri" panose="020F0502020204030204"/>
                </a:rPr>
                <a:t>Higher regeneration FAR </a:t>
              </a:r>
              <a:r>
                <a:rPr lang="en-IN" sz="2000" dirty="0">
                  <a:solidFill>
                    <a:prstClr val="black"/>
                  </a:solidFill>
                  <a:latin typeface="Calibri" panose="020F0502020204030204"/>
                </a:rPr>
                <a:t>provided for promoting clean economic sectors like IT/ITES, knowledge and R&amp;D, creative industries, modern logistics</a:t>
              </a:r>
              <a:endParaRPr lang="en-US" sz="2400" b="1" dirty="0">
                <a:solidFill>
                  <a:srgbClr val="EE853E"/>
                </a:solidFill>
                <a:latin typeface="Calibri" panose="020F0502020204030204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032177" y="2424557"/>
              <a:ext cx="4072738" cy="1384995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IN" sz="2400" b="1" dirty="0">
                  <a:solidFill>
                    <a:srgbClr val="2B848C"/>
                  </a:solidFill>
                  <a:latin typeface="Calibri" panose="020F0502020204030204"/>
                </a:rPr>
                <a:t>Strategic Locations </a:t>
              </a:r>
              <a:r>
                <a:rPr lang="en-IN" sz="2000" b="1" dirty="0">
                  <a:solidFill>
                    <a:prstClr val="black"/>
                  </a:solidFill>
                  <a:latin typeface="Calibri" panose="020F0502020204030204"/>
                </a:rPr>
                <a:t>treated as incubation clusters with concentration of clean service-based industries</a:t>
              </a:r>
              <a:endParaRPr lang="en-US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8" name="Straight Connector 47"/>
            <p:cNvCxnSpPr>
              <a:cxnSpLocks/>
              <a:endCxn id="81" idx="1"/>
            </p:cNvCxnSpPr>
            <p:nvPr/>
          </p:nvCxnSpPr>
          <p:spPr>
            <a:xfrm>
              <a:off x="7430266" y="3115164"/>
              <a:ext cx="601911" cy="189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/>
            </p:cNvCxnSpPr>
            <p:nvPr/>
          </p:nvCxnSpPr>
          <p:spPr>
            <a:xfrm>
              <a:off x="7386484" y="5193864"/>
              <a:ext cx="645693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303336" y="1177826"/>
            <a:ext cx="230262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914377">
              <a:defRPr/>
            </a:pPr>
            <a:r>
              <a:rPr lang="en-US" sz="2400" b="1" dirty="0">
                <a:solidFill>
                  <a:srgbClr val="2B848C"/>
                </a:solidFill>
              </a:rPr>
              <a:t>TRANSIT-ORIENTED DEVELOPMENT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4EC19-DE77-874A-AC52-9EFA76F8EC22}"/>
              </a:ext>
            </a:extLst>
          </p:cNvPr>
          <p:cNvSpPr/>
          <p:nvPr/>
        </p:nvSpPr>
        <p:spPr>
          <a:xfrm>
            <a:off x="5569527" y="0"/>
            <a:ext cx="6622473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4. Strategic Approach</a:t>
            </a:r>
            <a:endParaRPr lang="en-US" sz="28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90072"/>
            <a:ext cx="9144000" cy="64658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F6FA83-702C-1D47-B686-83911FCC35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2617" y="2474388"/>
            <a:ext cx="3335381" cy="3230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10" y="5845489"/>
            <a:ext cx="1431890" cy="10125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64132" y="6137869"/>
            <a:ext cx="284703" cy="28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760389" y="992820"/>
            <a:ext cx="0" cy="243618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016741" y="645875"/>
            <a:ext cx="2324343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Existing Institutions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6765821" y="929753"/>
            <a:ext cx="0" cy="71566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603649" y="607829"/>
            <a:ext cx="2324343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Sanjay Lake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10280469" y="930047"/>
            <a:ext cx="0" cy="1795569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8929387" y="582988"/>
            <a:ext cx="2324343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14" b="1" dirty="0" err="1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Dilli</a:t>
            </a:r>
            <a:r>
              <a:rPr lang="en-US" sz="1714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1714" b="1" dirty="0" err="1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Haat</a:t>
            </a:r>
            <a:r>
              <a:rPr lang="en-US" sz="1714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endParaRPr lang="en-IN" sz="1714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8520579" y="922420"/>
            <a:ext cx="0" cy="958631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186837" y="612183"/>
            <a:ext cx="2324343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Disconnected greens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2541979" y="1160475"/>
            <a:ext cx="0" cy="179522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402926" y="775484"/>
            <a:ext cx="2324343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Sarojini Market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A8D5C2C-14F5-1B44-9A56-B6FB3B70D683}"/>
              </a:ext>
            </a:extLst>
          </p:cNvPr>
          <p:cNvSpPr/>
          <p:nvPr/>
        </p:nvSpPr>
        <p:spPr>
          <a:xfrm>
            <a:off x="280519" y="6321783"/>
            <a:ext cx="6179735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9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Transformation of the HIGH STREET</a:t>
            </a:r>
            <a:endParaRPr lang="en-IN" sz="1429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C798392-32F9-B545-A471-1D58F82CF8B4}"/>
                  </a:ext>
                </a:extLst>
              </p14:cNvPr>
              <p14:cNvContentPartPr/>
              <p14:nvPr/>
            </p14:nvContentPartPr>
            <p14:xfrm>
              <a:off x="7539481" y="5492730"/>
              <a:ext cx="679629" cy="494743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C798392-32F9-B545-A471-1D58F82CF8B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5485" y="5384786"/>
                <a:ext cx="787261" cy="710271"/>
              </a:xfrm>
              <a:prstGeom prst="rect">
                <a:avLst/>
              </a:prstGeom>
            </p:spPr>
          </p:pic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CAB002-1DB1-E740-A313-C02733D4829C}"/>
              </a:ext>
            </a:extLst>
          </p:cNvPr>
          <p:cNvCxnSpPr>
            <a:cxnSpLocks/>
          </p:cNvCxnSpPr>
          <p:nvPr/>
        </p:nvCxnSpPr>
        <p:spPr>
          <a:xfrm flipV="1">
            <a:off x="6932519" y="1401736"/>
            <a:ext cx="1588061" cy="174278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25308E7-D774-7F4F-8228-98F0B8DCE493}"/>
                  </a:ext>
                </a:extLst>
              </p14:cNvPr>
              <p14:cNvContentPartPr/>
              <p14:nvPr/>
            </p14:nvContentPartPr>
            <p14:xfrm>
              <a:off x="3993224" y="1995073"/>
              <a:ext cx="4087543" cy="3946114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25308E7-D774-7F4F-8228-98F0B8DCE49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39227" y="1887079"/>
                <a:ext cx="4195176" cy="4161743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75AC73A-854B-204A-8CE6-F44DBBD8062A}"/>
              </a:ext>
            </a:extLst>
          </p:cNvPr>
          <p:cNvSpPr/>
          <p:nvPr/>
        </p:nvSpPr>
        <p:spPr>
          <a:xfrm>
            <a:off x="7892952" y="972334"/>
            <a:ext cx="3201416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Existing nallahs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6CA062C-9482-3E47-8FE7-83DB9ED14E03}"/>
              </a:ext>
            </a:extLst>
          </p:cNvPr>
          <p:cNvCxnSpPr>
            <a:cxnSpLocks/>
          </p:cNvCxnSpPr>
          <p:nvPr/>
        </p:nvCxnSpPr>
        <p:spPr>
          <a:xfrm flipV="1">
            <a:off x="9236110" y="1287586"/>
            <a:ext cx="0" cy="1856939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329302D-095B-5E44-B051-95DD5A842845}"/>
              </a:ext>
            </a:extLst>
          </p:cNvPr>
          <p:cNvSpPr/>
          <p:nvPr/>
        </p:nvSpPr>
        <p:spPr>
          <a:xfrm>
            <a:off x="5569527" y="0"/>
            <a:ext cx="6622473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3. Integrated Design Approach</a:t>
            </a:r>
            <a:endParaRPr lang="en-US" sz="28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6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99378"/>
            <a:ext cx="9144000" cy="6465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10" y="5845489"/>
            <a:ext cx="1431890" cy="10125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64132" y="6137869"/>
            <a:ext cx="284703" cy="28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7" name="Rounded Rectangle 6"/>
          <p:cNvSpPr/>
          <p:nvPr/>
        </p:nvSpPr>
        <p:spPr>
          <a:xfrm>
            <a:off x="2072640" y="6256627"/>
            <a:ext cx="6958149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Stage 1: Transformation of Market precinct; </a:t>
            </a:r>
            <a:endParaRPr lang="en-IN" sz="857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3BE1FE8-A855-D94A-8A39-BEB26C8C9E6D}"/>
              </a:ext>
            </a:extLst>
          </p:cNvPr>
          <p:cNvSpPr/>
          <p:nvPr/>
        </p:nvSpPr>
        <p:spPr>
          <a:xfrm>
            <a:off x="7239809" y="633202"/>
            <a:ext cx="3201416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Rejuvenated city-level public green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E4A5D-9D97-A743-A87B-65719FBDB881}"/>
              </a:ext>
            </a:extLst>
          </p:cNvPr>
          <p:cNvCxnSpPr>
            <a:cxnSpLocks/>
          </p:cNvCxnSpPr>
          <p:nvPr/>
        </p:nvCxnSpPr>
        <p:spPr>
          <a:xfrm flipV="1">
            <a:off x="8582967" y="948454"/>
            <a:ext cx="0" cy="2480546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628779C-5FED-204B-A0BC-E401F2D431A6}"/>
              </a:ext>
            </a:extLst>
          </p:cNvPr>
          <p:cNvSpPr/>
          <p:nvPr/>
        </p:nvSpPr>
        <p:spPr>
          <a:xfrm>
            <a:off x="3506547" y="614292"/>
            <a:ext cx="3201416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Open up spaces around metro station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302BDB4-3B42-914F-8973-A70F0CB391A0}"/>
              </a:ext>
            </a:extLst>
          </p:cNvPr>
          <p:cNvCxnSpPr>
            <a:cxnSpLocks/>
          </p:cNvCxnSpPr>
          <p:nvPr/>
        </p:nvCxnSpPr>
        <p:spPr>
          <a:xfrm flipV="1">
            <a:off x="4849705" y="929545"/>
            <a:ext cx="0" cy="2480546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Donut 9">
            <a:extLst>
              <a:ext uri="{FF2B5EF4-FFF2-40B4-BE49-F238E27FC236}">
                <a16:creationId xmlns:a16="http://schemas.microsoft.com/office/drawing/2014/main" id="{2B3AFD7F-014D-5A4B-91B9-DBFC1401C712}"/>
              </a:ext>
            </a:extLst>
          </p:cNvPr>
          <p:cNvSpPr/>
          <p:nvPr/>
        </p:nvSpPr>
        <p:spPr>
          <a:xfrm>
            <a:off x="3722077" y="3139083"/>
            <a:ext cx="523352" cy="351692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D3ED333-A3AB-3A42-99CB-86D269051179}"/>
              </a:ext>
            </a:extLst>
          </p:cNvPr>
          <p:cNvSpPr/>
          <p:nvPr/>
        </p:nvSpPr>
        <p:spPr>
          <a:xfrm>
            <a:off x="3592286" y="3572641"/>
            <a:ext cx="1306286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43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Sarojini Metro station</a:t>
            </a:r>
            <a:endParaRPr lang="en-IN" sz="1143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4E08C53-97E3-1A48-9FAE-430B25878A0E}"/>
                  </a:ext>
                </a:extLst>
              </p14:cNvPr>
              <p14:cNvContentPartPr/>
              <p14:nvPr/>
            </p14:nvContentPartPr>
            <p14:xfrm>
              <a:off x="7539481" y="5492730"/>
              <a:ext cx="679629" cy="494743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4E08C53-97E3-1A48-9FAE-430B25878A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5485" y="5384786"/>
                <a:ext cx="787261" cy="710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884DC78-ECAC-6840-A89D-B7A9FC77AF0D}"/>
                  </a:ext>
                </a:extLst>
              </p14:cNvPr>
              <p14:cNvContentPartPr/>
              <p14:nvPr/>
            </p14:nvContentPartPr>
            <p14:xfrm>
              <a:off x="3993224" y="1995073"/>
              <a:ext cx="4087543" cy="3946114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884DC78-ECAC-6840-A89D-B7A9FC77AF0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9227" y="1887079"/>
                <a:ext cx="4195176" cy="4161743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5AB-0AAA-C04E-B369-F98DF61BE5EA}"/>
              </a:ext>
            </a:extLst>
          </p:cNvPr>
          <p:cNvSpPr/>
          <p:nvPr/>
        </p:nvSpPr>
        <p:spPr>
          <a:xfrm>
            <a:off x="5569527" y="0"/>
            <a:ext cx="6622473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3. Integrated Design Approach</a:t>
            </a:r>
            <a:endParaRPr lang="en-US" sz="28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4141"/>
            <a:ext cx="9144000" cy="6465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10" y="5845489"/>
            <a:ext cx="1431890" cy="10125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64132" y="6137869"/>
            <a:ext cx="284703" cy="28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7" name="Rounded Rectangle 6"/>
          <p:cNvSpPr/>
          <p:nvPr/>
        </p:nvSpPr>
        <p:spPr>
          <a:xfrm>
            <a:off x="2072640" y="6256627"/>
            <a:ext cx="6958149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Stage 2: Developing new commercial/ cultural precinct; </a:t>
            </a:r>
            <a:endParaRPr lang="en-IN" sz="857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13968" y="1580109"/>
            <a:ext cx="2324343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Rail station </a:t>
            </a:r>
            <a:endParaRPr lang="en-IN" sz="857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04765" y="3296111"/>
            <a:ext cx="2324343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Metro station plaza </a:t>
            </a:r>
            <a:endParaRPr lang="en-IN" sz="857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62574" y="6577522"/>
            <a:ext cx="228081" cy="186297"/>
          </a:xfrm>
          <a:prstGeom prst="rect">
            <a:avLst/>
          </a:prstGeom>
          <a:solidFill>
            <a:srgbClr val="FF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27" name="Rounded Rectangle 26"/>
          <p:cNvSpPr/>
          <p:nvPr/>
        </p:nvSpPr>
        <p:spPr>
          <a:xfrm>
            <a:off x="3190655" y="6492196"/>
            <a:ext cx="1982330" cy="377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Existing Commercial/ PSP buildings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81587" y="6578719"/>
            <a:ext cx="228081" cy="186297"/>
          </a:xfrm>
          <a:prstGeom prst="rect">
            <a:avLst/>
          </a:prstGeom>
          <a:solidFill>
            <a:srgbClr val="FFC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29" name="Rounded Rectangle 28"/>
          <p:cNvSpPr/>
          <p:nvPr/>
        </p:nvSpPr>
        <p:spPr>
          <a:xfrm>
            <a:off x="5409668" y="6493393"/>
            <a:ext cx="2332739" cy="377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New Commercial/ PSP/ Cultural  buildings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AF75FAD-A7EE-8644-B483-BBC409446B98}"/>
              </a:ext>
            </a:extLst>
          </p:cNvPr>
          <p:cNvSpPr/>
          <p:nvPr/>
        </p:nvSpPr>
        <p:spPr>
          <a:xfrm>
            <a:off x="5295318" y="885304"/>
            <a:ext cx="3201416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Mixed use corridor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20564A-3687-C441-BE95-FDF2B41B53F3}"/>
              </a:ext>
            </a:extLst>
          </p:cNvPr>
          <p:cNvCxnSpPr>
            <a:cxnSpLocks/>
          </p:cNvCxnSpPr>
          <p:nvPr/>
        </p:nvCxnSpPr>
        <p:spPr>
          <a:xfrm flipV="1">
            <a:off x="6343149" y="1200556"/>
            <a:ext cx="0" cy="2480546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416833-B33B-504A-B8B1-68B0DD209701}"/>
              </a:ext>
            </a:extLst>
          </p:cNvPr>
          <p:cNvCxnSpPr>
            <a:cxnSpLocks/>
          </p:cNvCxnSpPr>
          <p:nvPr/>
        </p:nvCxnSpPr>
        <p:spPr>
          <a:xfrm flipV="1">
            <a:off x="5409668" y="2440829"/>
            <a:ext cx="936076" cy="1656641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D532-D046-9449-98EB-F55D8871986A}"/>
              </a:ext>
            </a:extLst>
          </p:cNvPr>
          <p:cNvCxnSpPr>
            <a:cxnSpLocks/>
          </p:cNvCxnSpPr>
          <p:nvPr/>
        </p:nvCxnSpPr>
        <p:spPr>
          <a:xfrm flipV="1">
            <a:off x="5181587" y="2439632"/>
            <a:ext cx="1161562" cy="30930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5FDC2B2-E0D2-9D49-BF16-418D65BB8BDD}"/>
              </a:ext>
            </a:extLst>
          </p:cNvPr>
          <p:cNvSpPr/>
          <p:nvPr/>
        </p:nvSpPr>
        <p:spPr>
          <a:xfrm>
            <a:off x="1989650" y="582567"/>
            <a:ext cx="3701331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Cultural/public space around metro station</a:t>
            </a:r>
          </a:p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Spill-over for Sarojini Market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15C345-CAB5-F744-8083-C7B2600BBF42}"/>
              </a:ext>
            </a:extLst>
          </p:cNvPr>
          <p:cNvCxnSpPr>
            <a:cxnSpLocks/>
          </p:cNvCxnSpPr>
          <p:nvPr/>
        </p:nvCxnSpPr>
        <p:spPr>
          <a:xfrm flipV="1">
            <a:off x="4108639" y="1035838"/>
            <a:ext cx="0" cy="2031886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144AD85-63C4-8047-9404-2C6B0D4DC94D}"/>
              </a:ext>
            </a:extLst>
          </p:cNvPr>
          <p:cNvCxnSpPr>
            <a:cxnSpLocks/>
          </p:cNvCxnSpPr>
          <p:nvPr/>
        </p:nvCxnSpPr>
        <p:spPr>
          <a:xfrm flipV="1">
            <a:off x="2655026" y="1549849"/>
            <a:ext cx="0" cy="179522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9694218-4BDC-B14A-9B35-4EDD86406A20}"/>
              </a:ext>
            </a:extLst>
          </p:cNvPr>
          <p:cNvSpPr/>
          <p:nvPr/>
        </p:nvSpPr>
        <p:spPr>
          <a:xfrm>
            <a:off x="1515973" y="1164857"/>
            <a:ext cx="2324343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Sarojini Market</a:t>
            </a:r>
            <a:endParaRPr lang="en-IN" sz="1286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F048AB1-19ED-524E-9B46-69F658D3AFC8}"/>
                  </a:ext>
                </a:extLst>
              </p14:cNvPr>
              <p14:cNvContentPartPr/>
              <p14:nvPr/>
            </p14:nvContentPartPr>
            <p14:xfrm>
              <a:off x="7539481" y="5492730"/>
              <a:ext cx="679629" cy="494743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F048AB1-19ED-524E-9B46-69F658D3AF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5485" y="5384786"/>
                <a:ext cx="787261" cy="710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9411AD7-05E9-FA49-920D-B2FA8FC5427E}"/>
                  </a:ext>
                </a:extLst>
              </p14:cNvPr>
              <p14:cNvContentPartPr/>
              <p14:nvPr/>
            </p14:nvContentPartPr>
            <p14:xfrm>
              <a:off x="3993224" y="1995073"/>
              <a:ext cx="4087543" cy="3946114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9411AD7-05E9-FA49-920D-B2FA8FC542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9227" y="1887079"/>
                <a:ext cx="4195176" cy="4161743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5277A30D-6C8D-2444-A320-ECC1893D99EC}"/>
              </a:ext>
            </a:extLst>
          </p:cNvPr>
          <p:cNvSpPr/>
          <p:nvPr/>
        </p:nvSpPr>
        <p:spPr>
          <a:xfrm>
            <a:off x="5569527" y="0"/>
            <a:ext cx="6622473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3. Integrated Design Approach</a:t>
            </a:r>
            <a:endParaRPr lang="en-US" sz="28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1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90072"/>
            <a:ext cx="9144000" cy="6465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10" y="5845489"/>
            <a:ext cx="1431890" cy="10125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64132" y="6137869"/>
            <a:ext cx="284703" cy="28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7" name="Rounded Rectangle 6"/>
          <p:cNvSpPr/>
          <p:nvPr/>
        </p:nvSpPr>
        <p:spPr>
          <a:xfrm>
            <a:off x="807369" y="6236428"/>
            <a:ext cx="6679153" cy="3722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Stage 4 : Developing new city-level leisure precinct; Developing new housing areas;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87768" y="6557324"/>
            <a:ext cx="228081" cy="186297"/>
          </a:xfrm>
          <a:prstGeom prst="rect">
            <a:avLst/>
          </a:prstGeom>
          <a:solidFill>
            <a:srgbClr val="FF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30" name="Rounded Rectangle 29"/>
          <p:cNvSpPr/>
          <p:nvPr/>
        </p:nvSpPr>
        <p:spPr>
          <a:xfrm>
            <a:off x="2015849" y="6471998"/>
            <a:ext cx="1982330" cy="377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Existing Commercial/ PSP buildings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06781" y="6558521"/>
            <a:ext cx="228081" cy="186297"/>
          </a:xfrm>
          <a:prstGeom prst="rect">
            <a:avLst/>
          </a:prstGeom>
          <a:solidFill>
            <a:srgbClr val="FFC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32" name="Rounded Rectangle 31"/>
          <p:cNvSpPr/>
          <p:nvPr/>
        </p:nvSpPr>
        <p:spPr>
          <a:xfrm>
            <a:off x="4234862" y="6473195"/>
            <a:ext cx="2332739" cy="377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57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New Commercial/ PSP/ Cultural  buildings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9B41CB-19D2-0446-B806-9873F0812FE5}"/>
              </a:ext>
            </a:extLst>
          </p:cNvPr>
          <p:cNvCxnSpPr>
            <a:cxnSpLocks/>
          </p:cNvCxnSpPr>
          <p:nvPr/>
        </p:nvCxnSpPr>
        <p:spPr>
          <a:xfrm flipV="1">
            <a:off x="6343149" y="1200556"/>
            <a:ext cx="0" cy="1437136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B17645-891A-2049-B833-BEBB3028BA5B}"/>
              </a:ext>
            </a:extLst>
          </p:cNvPr>
          <p:cNvCxnSpPr>
            <a:cxnSpLocks/>
          </p:cNvCxnSpPr>
          <p:nvPr/>
        </p:nvCxnSpPr>
        <p:spPr>
          <a:xfrm flipH="1" flipV="1">
            <a:off x="6343150" y="2386907"/>
            <a:ext cx="699628" cy="86624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72A22D2-9152-904A-8B76-C7FFEBFFED09}"/>
              </a:ext>
            </a:extLst>
          </p:cNvPr>
          <p:cNvSpPr/>
          <p:nvPr/>
        </p:nvSpPr>
        <p:spPr>
          <a:xfrm>
            <a:off x="7466584" y="575015"/>
            <a:ext cx="3201416" cy="62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Walkable link – Eco-Park</a:t>
            </a:r>
          </a:p>
          <a:p>
            <a:pPr algn="ctr"/>
            <a:r>
              <a:rPr lang="en-US" sz="1286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Connecting Sarojini cultural hub to Delhi </a:t>
            </a:r>
            <a:r>
              <a:rPr lang="en-US" sz="1286" dirty="0" err="1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Haat</a:t>
            </a:r>
            <a:endParaRPr lang="en-IN" sz="1286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4D99DD-4E07-014B-8E4F-679759A6E590}"/>
              </a:ext>
            </a:extLst>
          </p:cNvPr>
          <p:cNvCxnSpPr>
            <a:cxnSpLocks/>
          </p:cNvCxnSpPr>
          <p:nvPr/>
        </p:nvCxnSpPr>
        <p:spPr>
          <a:xfrm flipV="1">
            <a:off x="9246641" y="1200557"/>
            <a:ext cx="0" cy="1676351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B131F29-40BA-8342-B967-CDF423591BAD}"/>
              </a:ext>
            </a:extLst>
          </p:cNvPr>
          <p:cNvSpPr/>
          <p:nvPr/>
        </p:nvSpPr>
        <p:spPr>
          <a:xfrm>
            <a:off x="3841361" y="726740"/>
            <a:ext cx="3201416" cy="62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Cultural Hub</a:t>
            </a:r>
          </a:p>
          <a:p>
            <a:pPr algn="ctr"/>
            <a:r>
              <a:rPr lang="en-US" sz="1286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Cultural institutions that can open up to the Eco Park</a:t>
            </a:r>
            <a:endParaRPr lang="en-IN" sz="1286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346CD84-93C3-4047-8D8F-36D36E50D508}"/>
              </a:ext>
            </a:extLst>
          </p:cNvPr>
          <p:cNvSpPr/>
          <p:nvPr/>
        </p:nvSpPr>
        <p:spPr>
          <a:xfrm>
            <a:off x="6281336" y="6062240"/>
            <a:ext cx="3201416" cy="62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86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Walkable green linkages to Sanjay Lake</a:t>
            </a:r>
            <a:endParaRPr lang="en-IN" sz="1286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7515F59-4BE8-424E-AE0E-53D69BD498AB}"/>
              </a:ext>
            </a:extLst>
          </p:cNvPr>
          <p:cNvCxnSpPr>
            <a:cxnSpLocks/>
          </p:cNvCxnSpPr>
          <p:nvPr/>
        </p:nvCxnSpPr>
        <p:spPr>
          <a:xfrm flipV="1">
            <a:off x="8363223" y="1921748"/>
            <a:ext cx="0" cy="4216121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B7A4D59-F810-E94A-A905-E0F670FA1277}"/>
                  </a:ext>
                </a:extLst>
              </p14:cNvPr>
              <p14:cNvContentPartPr/>
              <p14:nvPr/>
            </p14:nvContentPartPr>
            <p14:xfrm>
              <a:off x="7539481" y="5492730"/>
              <a:ext cx="679629" cy="494743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B7A4D59-F810-E94A-A905-E0F670FA12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5485" y="5384786"/>
                <a:ext cx="787261" cy="710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52E31E3-32F5-D84E-9104-39BE8E71BB2F}"/>
                  </a:ext>
                </a:extLst>
              </p14:cNvPr>
              <p14:cNvContentPartPr/>
              <p14:nvPr/>
            </p14:nvContentPartPr>
            <p14:xfrm>
              <a:off x="3993224" y="1995073"/>
              <a:ext cx="4087543" cy="3946114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52E31E3-32F5-D84E-9104-39BE8E71BB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9227" y="1887079"/>
                <a:ext cx="4195176" cy="4161743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F6C22BC-0AE8-4C46-803E-6B2BF4D1178E}"/>
              </a:ext>
            </a:extLst>
          </p:cNvPr>
          <p:cNvSpPr/>
          <p:nvPr/>
        </p:nvSpPr>
        <p:spPr>
          <a:xfrm>
            <a:off x="5569527" y="0"/>
            <a:ext cx="6622473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3. Integrated Design Approach</a:t>
            </a:r>
            <a:endParaRPr lang="en-US" sz="28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2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90072"/>
            <a:ext cx="9144000" cy="6465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10" y="5845489"/>
            <a:ext cx="1431890" cy="10125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64132" y="6137869"/>
            <a:ext cx="284703" cy="28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8" name="Rectangle 7"/>
          <p:cNvSpPr/>
          <p:nvPr/>
        </p:nvSpPr>
        <p:spPr>
          <a:xfrm>
            <a:off x="1524000" y="6641619"/>
            <a:ext cx="7489371" cy="21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DA27F1-11CC-8F4E-A042-042A4A163B1A}"/>
              </a:ext>
            </a:extLst>
          </p:cNvPr>
          <p:cNvSpPr/>
          <p:nvPr/>
        </p:nvSpPr>
        <p:spPr>
          <a:xfrm>
            <a:off x="1450313" y="6321783"/>
            <a:ext cx="6179735" cy="384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9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transformed ECO CORRIDOR AND CULTURAL HIGH STREET</a:t>
            </a:r>
            <a:endParaRPr lang="en-IN" sz="1429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E97525-7339-4B4D-8A94-CBCAD2B4D479}"/>
              </a:ext>
            </a:extLst>
          </p:cNvPr>
          <p:cNvSpPr/>
          <p:nvPr/>
        </p:nvSpPr>
        <p:spPr>
          <a:xfrm>
            <a:off x="5569527" y="0"/>
            <a:ext cx="6622473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3. Integrated Design Approach</a:t>
            </a:r>
            <a:endParaRPr lang="en-US" sz="28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13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0AB9F6-CC03-5149-8BA1-0F83835068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89976" l="9967" r="89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782" y="461665"/>
            <a:ext cx="11818435" cy="6396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26D8CF-6A21-5B40-AF48-C31444ABA899}"/>
              </a:ext>
            </a:extLst>
          </p:cNvPr>
          <p:cNvSpPr/>
          <p:nvPr/>
        </p:nvSpPr>
        <p:spPr>
          <a:xfrm>
            <a:off x="5569527" y="0"/>
            <a:ext cx="6622473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3. Integrated Design Approach</a:t>
            </a:r>
            <a:endParaRPr lang="en-US" sz="2800" spc="3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39DAF-93A5-E04F-B630-65EE6EA844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461665"/>
            <a:ext cx="11813458" cy="63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9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01ED7-8FCD-E546-BF4E-EF748DB8E3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288"/>
            <a:ext cx="11376561" cy="64183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4568CB2-61F2-F049-9617-3CD2016539D0}"/>
              </a:ext>
            </a:extLst>
          </p:cNvPr>
          <p:cNvGrpSpPr/>
          <p:nvPr/>
        </p:nvGrpSpPr>
        <p:grpSpPr>
          <a:xfrm>
            <a:off x="0" y="382068"/>
            <a:ext cx="12192000" cy="6832191"/>
            <a:chOff x="0" y="382068"/>
            <a:chExt cx="12192000" cy="683219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457FDC2-FEFD-BF46-BCF3-F718CCE96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6811" y="382068"/>
              <a:ext cx="6935189" cy="683219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8275608-2048-D74E-97C5-D20BCD77A696}"/>
                </a:ext>
              </a:extLst>
            </p:cNvPr>
            <p:cNvSpPr/>
            <p:nvPr/>
          </p:nvSpPr>
          <p:spPr>
            <a:xfrm>
              <a:off x="0" y="440288"/>
              <a:ext cx="5256811" cy="641771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9A68D3-3BC5-4A4A-A469-C045682110DE}"/>
              </a:ext>
            </a:extLst>
          </p:cNvPr>
          <p:cNvGrpSpPr/>
          <p:nvPr/>
        </p:nvGrpSpPr>
        <p:grpSpPr>
          <a:xfrm>
            <a:off x="5256811" y="440288"/>
            <a:ext cx="7877298" cy="6479996"/>
            <a:chOff x="5296395" y="450813"/>
            <a:chExt cx="7877298" cy="64799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78FA92-008C-BC46-9123-28C620482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6395" y="450813"/>
              <a:ext cx="7877298" cy="64799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FCA698-79E0-BB44-84B5-C4245E927C37}"/>
                </a:ext>
              </a:extLst>
            </p:cNvPr>
            <p:cNvSpPr txBox="1"/>
            <p:nvPr/>
          </p:nvSpPr>
          <p:spPr>
            <a:xfrm>
              <a:off x="8562109" y="5415148"/>
              <a:ext cx="3930733" cy="120032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Unlocking Greens and Economic Hub for the East District 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614D2ED-B22C-E44E-B7CE-62B57E54C9D0}"/>
              </a:ext>
            </a:extLst>
          </p:cNvPr>
          <p:cNvSpPr/>
          <p:nvPr/>
        </p:nvSpPr>
        <p:spPr>
          <a:xfrm>
            <a:off x="5569527" y="0"/>
            <a:ext cx="6622473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4. Strategic Approach</a:t>
            </a:r>
            <a:endParaRPr lang="en-US" sz="28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6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0E8E83-E342-D54C-A59D-D16B6E99AD8F}"/>
              </a:ext>
            </a:extLst>
          </p:cNvPr>
          <p:cNvSpPr txBox="1"/>
          <p:nvPr/>
        </p:nvSpPr>
        <p:spPr>
          <a:xfrm>
            <a:off x="5047013" y="3063834"/>
            <a:ext cx="232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</a:t>
            </a:r>
            <a:r>
              <a:rPr lang="en-US" sz="3600" b="1" dirty="0">
                <a:solidFill>
                  <a:srgbClr val="2B848C"/>
                </a:solidFill>
              </a:rPr>
              <a:t>You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36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4711E-F448-3D4A-B8B3-BFBCE1CBD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0" y="201876"/>
            <a:ext cx="5961264" cy="63532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6C9B07-582E-5648-88EA-13C532B64EE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45099" y="5988846"/>
            <a:ext cx="3339806" cy="815713"/>
          </a:xfrm>
          <a:prstGeom prst="rect">
            <a:avLst/>
          </a:prstGeom>
        </p:spPr>
      </p:pic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5D0808DF-8E5B-FE4E-908E-64BFFDC06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789509"/>
              </p:ext>
            </p:extLst>
          </p:nvPr>
        </p:nvGraphicFramePr>
        <p:xfrm>
          <a:off x="6085637" y="1622190"/>
          <a:ext cx="5961264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67">
                  <a:extLst>
                    <a:ext uri="{9D8B030D-6E8A-4147-A177-3AD203B41FA5}">
                      <a16:colId xmlns:a16="http://schemas.microsoft.com/office/drawing/2014/main" val="2306825008"/>
                    </a:ext>
                  </a:extLst>
                </a:gridCol>
                <a:gridCol w="2207880">
                  <a:extLst>
                    <a:ext uri="{9D8B030D-6E8A-4147-A177-3AD203B41FA5}">
                      <a16:colId xmlns:a16="http://schemas.microsoft.com/office/drawing/2014/main" val="771174021"/>
                    </a:ext>
                  </a:extLst>
                </a:gridCol>
                <a:gridCol w="2268817">
                  <a:extLst>
                    <a:ext uri="{9D8B030D-6E8A-4147-A177-3AD203B41FA5}">
                      <a16:colId xmlns:a16="http://schemas.microsoft.com/office/drawing/2014/main" val="26268963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Total Area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2B848C"/>
                          </a:solidFill>
                        </a:rPr>
                        <a:t>1483 sq. km.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Built – 64%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6202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Open – 36%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167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Population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2B848C"/>
                          </a:solidFill>
                        </a:rPr>
                        <a:t>20.6 Million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2041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2B848C"/>
                          </a:solidFill>
                        </a:rPr>
                        <a:t>29.6 Million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48173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Among the </a:t>
                      </a:r>
                      <a:r>
                        <a:rPr lang="en-IN" sz="2000" b="1" kern="1200" dirty="0">
                          <a:solidFill>
                            <a:srgbClr val="2B848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populous cities</a:t>
                      </a:r>
                      <a:r>
                        <a:rPr lang="en-I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world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2000" b="1" kern="1200" dirty="0">
                          <a:solidFill>
                            <a:srgbClr val="2B848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2.26 million migrants 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 been residing in Delhi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(census 2011)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2000" b="1" kern="1200" dirty="0">
                          <a:solidFill>
                            <a:srgbClr val="2B848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30.3% population 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from the age group of 15-30 years (Economic Survey 2019-20), making Delhi one of the cities with the </a:t>
                      </a:r>
                      <a:r>
                        <a:rPr lang="en-IN" sz="2000" b="1" kern="1200" dirty="0">
                          <a:solidFill>
                            <a:srgbClr val="2B848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highest young population 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world.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of the most populous cities in the world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2.26 million migrants had been residing in Delhi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(census 2011)</a:t>
                      </a: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30.3% of the population is from the age group of 15-30 years (Economic Survey 2019-20), making Delhi one of the cities with the highest young population in the world.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729861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8B0B69AF-B5F6-724F-A256-B1C458A03A3E}"/>
              </a:ext>
            </a:extLst>
          </p:cNvPr>
          <p:cNvSpPr/>
          <p:nvPr/>
        </p:nvSpPr>
        <p:spPr>
          <a:xfrm>
            <a:off x="7967924" y="-13318"/>
            <a:ext cx="4224075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r"/>
            <a:r>
              <a:rPr lang="en-US" sz="3200" b="1" spc="300" dirty="0">
                <a:solidFill>
                  <a:schemeClr val="bg1"/>
                </a:solidFill>
              </a:rPr>
              <a:t>Delhi </a:t>
            </a:r>
          </a:p>
        </p:txBody>
      </p:sp>
    </p:spTree>
    <p:extLst>
      <p:ext uri="{BB962C8B-B14F-4D97-AF65-F5344CB8AC3E}">
        <p14:creationId xmlns:p14="http://schemas.microsoft.com/office/powerpoint/2010/main" val="50292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5 Things To Do While In Delhi">
            <a:extLst>
              <a:ext uri="{FF2B5EF4-FFF2-40B4-BE49-F238E27FC236}">
                <a16:creationId xmlns:a16="http://schemas.microsoft.com/office/drawing/2014/main" id="{914DC387-24AE-2944-818D-A54563AC1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109" y="3051958"/>
            <a:ext cx="3817917" cy="381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1DF5C-82A6-4A4C-9D04-709E6D4B5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5" y="0"/>
            <a:ext cx="5020201" cy="3336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D8355-0C99-FB4F-8949-A8CE643823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076" y="5019"/>
            <a:ext cx="3470656" cy="3343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1677BA-59EC-B840-9BAE-6DA6C3E94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48748"/>
            <a:ext cx="3990109" cy="3521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B9B93-7989-0144-9972-DDFE28ABE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807" y="0"/>
            <a:ext cx="2970414" cy="3978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9BE956-2666-FA41-901F-6E9246589BEE}"/>
              </a:ext>
            </a:extLst>
          </p:cNvPr>
          <p:cNvSpPr txBox="1"/>
          <p:nvPr/>
        </p:nvSpPr>
        <p:spPr>
          <a:xfrm>
            <a:off x="11875" y="0"/>
            <a:ext cx="3016332" cy="4001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Residential Areas</a:t>
            </a:r>
          </a:p>
        </p:txBody>
      </p:sp>
      <p:pic>
        <p:nvPicPr>
          <p:cNvPr id="3076" name="Picture 4" descr="Photographer Satish Kumar captures Delhi's Shahjahanabad, an old city  dealing with modernisation">
            <a:extLst>
              <a:ext uri="{FF2B5EF4-FFF2-40B4-BE49-F238E27FC236}">
                <a16:creationId xmlns:a16="http://schemas.microsoft.com/office/drawing/2014/main" id="{40192B0A-8447-A54E-9F8B-F27D06815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8027" y="3331854"/>
            <a:ext cx="4383974" cy="35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86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Karol Bagh traders complain to North civic body of inadequate parking  space- The New Indian Express">
            <a:extLst>
              <a:ext uri="{FF2B5EF4-FFF2-40B4-BE49-F238E27FC236}">
                <a16:creationId xmlns:a16="http://schemas.microsoft.com/office/drawing/2014/main" id="{400C4C25-F64E-FF4B-81D4-F47CB04E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2521" y="4263091"/>
            <a:ext cx="5189816" cy="259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andni Chowk in Delhi: The Complete Guide">
            <a:extLst>
              <a:ext uri="{FF2B5EF4-FFF2-40B4-BE49-F238E27FC236}">
                <a16:creationId xmlns:a16="http://schemas.microsoft.com/office/drawing/2014/main" id="{7FCA14AE-F422-6947-83AD-21A82AA7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62" y="-530664"/>
            <a:ext cx="4263090" cy="42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naught Place ranked 6th Most Expensive Office Market by Rentals in APAC  - Zricks.com">
            <a:extLst>
              <a:ext uri="{FF2B5EF4-FFF2-40B4-BE49-F238E27FC236}">
                <a16:creationId xmlns:a16="http://schemas.microsoft.com/office/drawing/2014/main" id="{729A912A-5104-4347-8CA4-605ADD81B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119" y="1"/>
            <a:ext cx="7817283" cy="43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rakhamba Road, Delhi | raj712 | Flickr">
            <a:extLst>
              <a:ext uri="{FF2B5EF4-FFF2-40B4-BE49-F238E27FC236}">
                <a16:creationId xmlns:a16="http://schemas.microsoft.com/office/drawing/2014/main" id="{2E6B1234-0B92-2742-9A9E-BD4536EF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0" b="98828" l="3516" r="94727">
                        <a14:foregroundMark x1="25879" y1="83073" x2="25879" y2="83073"/>
                        <a14:foregroundMark x1="29883" y1="80859" x2="29883" y2="80859"/>
                        <a14:foregroundMark x1="27734" y1="72917" x2="28027" y2="83724"/>
                        <a14:foregroundMark x1="3516" y1="35026" x2="3516" y2="83724"/>
                        <a14:foregroundMark x1="72363" y1="91276" x2="87012" y2="91927"/>
                        <a14:foregroundMark x1="80176" y1="80208" x2="91992" y2="88151"/>
                        <a14:foregroundMark x1="94824" y1="94141" x2="85156" y2="88802"/>
                        <a14:foregroundMark x1="84668" y1="98958" x2="14258" y2="98568"/>
                        <a14:foregroundMark x1="29688" y1="13802" x2="37402" y2="5990"/>
                        <a14:foregroundMark x1="37402" y1="5990" x2="41992" y2="1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82047" y="2425534"/>
            <a:ext cx="5909953" cy="44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vehicles on road, Karol Bagh puts its best foot forward - The Hindu">
            <a:extLst>
              <a:ext uri="{FF2B5EF4-FFF2-40B4-BE49-F238E27FC236}">
                <a16:creationId xmlns:a16="http://schemas.microsoft.com/office/drawing/2014/main" id="{00C3506D-41D2-C242-A756-A425C1AE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32425"/>
            <a:ext cx="5007429" cy="312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BC8C6E-FE21-3849-8B63-2D4D7EB64689}"/>
              </a:ext>
            </a:extLst>
          </p:cNvPr>
          <p:cNvSpPr txBox="1"/>
          <p:nvPr/>
        </p:nvSpPr>
        <p:spPr>
          <a:xfrm>
            <a:off x="11875" y="0"/>
            <a:ext cx="3016332" cy="4001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CBD and markets of Delhi </a:t>
            </a:r>
          </a:p>
        </p:txBody>
      </p:sp>
    </p:spTree>
    <p:extLst>
      <p:ext uri="{BB962C8B-B14F-4D97-AF65-F5344CB8AC3E}">
        <p14:creationId xmlns:p14="http://schemas.microsoft.com/office/powerpoint/2010/main" val="32375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awana Industrial Area, Delhi">
            <a:extLst>
              <a:ext uri="{FF2B5EF4-FFF2-40B4-BE49-F238E27FC236}">
                <a16:creationId xmlns:a16="http://schemas.microsoft.com/office/drawing/2014/main" id="{588546DD-F2B9-4242-9A3B-B92F8FB6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46" y="2755569"/>
            <a:ext cx="7228954" cy="410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ady to Move in- Office Space | 18000 sq.ft | Mohan co operative | HSN  Realty Services India Pvt. Ltd. | Office Space in Gurgaon, Furnished  Offices in Delhi, Real Estate Agents">
            <a:extLst>
              <a:ext uri="{FF2B5EF4-FFF2-40B4-BE49-F238E27FC236}">
                <a16:creationId xmlns:a16="http://schemas.microsoft.com/office/drawing/2014/main" id="{7E03C999-CAC0-D942-A128-AE525F7C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8954" cy="30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64F0B-32CD-A94F-B3EC-7654F8795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127000"/>
            <a:ext cx="4953000" cy="660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1C7FAF-E922-0549-BCA0-70B0B5F5E902}"/>
              </a:ext>
            </a:extLst>
          </p:cNvPr>
          <p:cNvSpPr txBox="1"/>
          <p:nvPr/>
        </p:nvSpPr>
        <p:spPr>
          <a:xfrm>
            <a:off x="11875" y="0"/>
            <a:ext cx="3016332" cy="4001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Industrial Areas</a:t>
            </a:r>
          </a:p>
        </p:txBody>
      </p:sp>
    </p:spTree>
    <p:extLst>
      <p:ext uri="{BB962C8B-B14F-4D97-AF65-F5344CB8AC3E}">
        <p14:creationId xmlns:p14="http://schemas.microsoft.com/office/powerpoint/2010/main" val="3252938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5E819F46-2267-7C4C-8B4F-B81DBAAE0345}"/>
              </a:ext>
            </a:extLst>
          </p:cNvPr>
          <p:cNvSpPr/>
          <p:nvPr/>
        </p:nvSpPr>
        <p:spPr>
          <a:xfrm>
            <a:off x="642549" y="1712027"/>
            <a:ext cx="3234099" cy="3234099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IMPROVE QUALITY OF LIFE</a:t>
            </a:r>
          </a:p>
          <a:p>
            <a:pPr algn="ctr"/>
            <a:endParaRPr lang="en-US" sz="2000" b="1" dirty="0"/>
          </a:p>
          <a:p>
            <a:pPr algn="ctr"/>
            <a:r>
              <a:rPr lang="en-US" dirty="0"/>
              <a:t>Address issues of congestion, age, structural safety, disaster resilience and improve public facilities</a:t>
            </a:r>
            <a:endParaRPr lang="en-US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A1E1F52-BA6C-A944-8F32-8379BD4CA541}"/>
              </a:ext>
            </a:extLst>
          </p:cNvPr>
          <p:cNvSpPr/>
          <p:nvPr/>
        </p:nvSpPr>
        <p:spPr>
          <a:xfrm>
            <a:off x="4478950" y="1712027"/>
            <a:ext cx="3234100" cy="32341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FACILITATE SUSTAINABLE BUILT ENVIRONMENT</a:t>
            </a:r>
          </a:p>
          <a:p>
            <a:pPr algn="ctr"/>
            <a:endParaRPr lang="en-US" sz="2000" b="1" dirty="0"/>
          </a:p>
          <a:p>
            <a:pPr algn="ctr"/>
            <a:r>
              <a:rPr lang="en-US" dirty="0"/>
              <a:t>Improve greening, sustainable urban services, energy efficiency, green mobility, etc.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2F1534-5A5A-DE40-AC83-4C6CF270B2D8}"/>
              </a:ext>
            </a:extLst>
          </p:cNvPr>
          <p:cNvSpPr/>
          <p:nvPr/>
        </p:nvSpPr>
        <p:spPr>
          <a:xfrm>
            <a:off x="8315352" y="1712027"/>
            <a:ext cx="3234099" cy="3234099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MAXIMISE POTENTIAL OF STRATEGIC AREAS</a:t>
            </a:r>
          </a:p>
          <a:p>
            <a:pPr algn="ctr"/>
            <a:r>
              <a:rPr lang="en-US" sz="2000" b="1" dirty="0"/>
              <a:t> </a:t>
            </a:r>
          </a:p>
          <a:p>
            <a:pPr algn="ctr"/>
            <a:r>
              <a:rPr lang="en-US" dirty="0"/>
              <a:t>Build upon locational advantages, economic revival. new hubs  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4C2E1-D42B-2148-9487-0E4DB292ADD0}"/>
              </a:ext>
            </a:extLst>
          </p:cNvPr>
          <p:cNvSpPr/>
          <p:nvPr/>
        </p:nvSpPr>
        <p:spPr>
          <a:xfrm>
            <a:off x="5602514" y="0"/>
            <a:ext cx="6589486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Regeneration: </a:t>
            </a:r>
            <a:r>
              <a:rPr lang="en-US" sz="2800" spc="300" dirty="0">
                <a:solidFill>
                  <a:schemeClr val="bg1"/>
                </a:solidFill>
              </a:rPr>
              <a:t>Targeted Outcomes</a:t>
            </a:r>
            <a:endParaRPr lang="en-US" sz="2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3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D13A91-D71B-B647-B26C-68F1A34B0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70"/>
            <a:ext cx="6520670" cy="682883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749A87F-A447-444C-8F07-C4CA21A6BEF5}"/>
              </a:ext>
            </a:extLst>
          </p:cNvPr>
          <p:cNvGrpSpPr/>
          <p:nvPr/>
        </p:nvGrpSpPr>
        <p:grpSpPr>
          <a:xfrm>
            <a:off x="6776851" y="3732417"/>
            <a:ext cx="2897333" cy="2859315"/>
            <a:chOff x="9207583" y="3367315"/>
            <a:chExt cx="2897333" cy="2859315"/>
          </a:xfrm>
        </p:grpSpPr>
        <p:pic>
          <p:nvPicPr>
            <p:cNvPr id="25" name="Picture 24" descr="C:\Users\hp\Desktop\190721_Maps\A01.Planned &amp; Unplanned\02_a4_v1.jpg">
              <a:extLst>
                <a:ext uri="{FF2B5EF4-FFF2-40B4-BE49-F238E27FC236}">
                  <a16:creationId xmlns:a16="http://schemas.microsoft.com/office/drawing/2014/main" id="{BFFEEB2B-E479-4440-80DD-DB0F64036FD5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07583" y="3429000"/>
              <a:ext cx="2636074" cy="27976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9B9322-4757-3649-A467-AFC415300D2C}"/>
                </a:ext>
              </a:extLst>
            </p:cNvPr>
            <p:cNvSpPr txBox="1"/>
            <p:nvPr/>
          </p:nvSpPr>
          <p:spPr>
            <a:xfrm>
              <a:off x="9207583" y="3367315"/>
              <a:ext cx="28973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 b="1" dirty="0"/>
                <a:t>STATUS OF BUILT-UP AREA 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C9B1EA-B784-914E-B240-48D355CC8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748601"/>
              </p:ext>
            </p:extLst>
          </p:nvPr>
        </p:nvGraphicFramePr>
        <p:xfrm>
          <a:off x="2779075" y="786745"/>
          <a:ext cx="9255945" cy="53136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51189">
                  <a:extLst>
                    <a:ext uri="{9D8B030D-6E8A-4147-A177-3AD203B41FA5}">
                      <a16:colId xmlns:a16="http://schemas.microsoft.com/office/drawing/2014/main" val="128114667"/>
                    </a:ext>
                  </a:extLst>
                </a:gridCol>
                <a:gridCol w="1851189">
                  <a:extLst>
                    <a:ext uri="{9D8B030D-6E8A-4147-A177-3AD203B41FA5}">
                      <a16:colId xmlns:a16="http://schemas.microsoft.com/office/drawing/2014/main" val="1462606211"/>
                    </a:ext>
                  </a:extLst>
                </a:gridCol>
                <a:gridCol w="1851189">
                  <a:extLst>
                    <a:ext uri="{9D8B030D-6E8A-4147-A177-3AD203B41FA5}">
                      <a16:colId xmlns:a16="http://schemas.microsoft.com/office/drawing/2014/main" val="885007057"/>
                    </a:ext>
                  </a:extLst>
                </a:gridCol>
                <a:gridCol w="1851189">
                  <a:extLst>
                    <a:ext uri="{9D8B030D-6E8A-4147-A177-3AD203B41FA5}">
                      <a16:colId xmlns:a16="http://schemas.microsoft.com/office/drawing/2014/main" val="2067552199"/>
                    </a:ext>
                  </a:extLst>
                </a:gridCol>
                <a:gridCol w="1851189">
                  <a:extLst>
                    <a:ext uri="{9D8B030D-6E8A-4147-A177-3AD203B41FA5}">
                      <a16:colId xmlns:a16="http://schemas.microsoft.com/office/drawing/2014/main" val="2631376190"/>
                    </a:ext>
                  </a:extLst>
                </a:gridCol>
              </a:tblGrid>
              <a:tr h="700245">
                <a:tc>
                  <a:txBody>
                    <a:bodyPr/>
                    <a:lstStyle/>
                    <a:p>
                      <a:r>
                        <a:rPr lang="en-US" dirty="0"/>
                        <a:t>Group Housing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Plotted Housing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Employer Housing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Slum Resettlement &amp; Rehab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Planned Residential Areas</a:t>
                      </a:r>
                    </a:p>
                  </a:txBody>
                  <a:tcPr anchor="ctr">
                    <a:solidFill>
                      <a:srgbClr val="FAC2BB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3294"/>
                  </a:ext>
                </a:extLst>
              </a:tr>
              <a:tr h="636389">
                <a:tc>
                  <a:txBody>
                    <a:bodyPr/>
                    <a:lstStyle/>
                    <a:p>
                      <a:r>
                        <a:rPr lang="en-US" sz="1200" dirty="0"/>
                        <a:t>Patparganj, </a:t>
                      </a:r>
                      <a:r>
                        <a:rPr lang="en-US" sz="1200" dirty="0" err="1"/>
                        <a:t>Janakpuri</a:t>
                      </a:r>
                      <a:r>
                        <a:rPr lang="en-US" sz="1200" dirty="0"/>
                        <a:t> DDA Housing, Vasant Kunj DDA Housing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DDA Plotted Housing, Refugee Colonies – Lajpat Nagar, </a:t>
                      </a:r>
                      <a:r>
                        <a:rPr lang="en-US" sz="1200" dirty="0" err="1"/>
                        <a:t>Rajori</a:t>
                      </a:r>
                      <a:r>
                        <a:rPr lang="en-US" sz="1200" dirty="0"/>
                        <a:t> Garden, etc.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Local body housing, DMRC, DDA employee, GPRA, etc.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Kalkaji</a:t>
                      </a:r>
                      <a:r>
                        <a:rPr lang="en-US" sz="1200" dirty="0"/>
                        <a:t> Extension, </a:t>
                      </a:r>
                      <a:r>
                        <a:rPr lang="en-US" sz="1200" dirty="0" err="1"/>
                        <a:t>Khichripur</a:t>
                      </a:r>
                      <a:r>
                        <a:rPr lang="en-US" sz="1200" dirty="0"/>
                        <a:t>, etc.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20736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b="1" dirty="0"/>
                        <a:t>Urban Villages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Unauthorised</a:t>
                      </a:r>
                      <a:r>
                        <a:rPr lang="en-US" b="1" dirty="0"/>
                        <a:t> Colonies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Slums and JJ Clusters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Un-Planned Residential Areas</a:t>
                      </a:r>
                    </a:p>
                  </a:txBody>
                  <a:tcPr anchor="ctr">
                    <a:solidFill>
                      <a:srgbClr val="FAC2BB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903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Mehrauli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hauz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khas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Shahpur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Jat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Kishangarh</a:t>
                      </a:r>
                      <a:r>
                        <a:rPr lang="en-US" sz="1200" dirty="0"/>
                        <a:t>, Shahdara, </a:t>
                      </a:r>
                      <a:r>
                        <a:rPr lang="en-US" sz="1200" dirty="0" err="1"/>
                        <a:t>Uttam</a:t>
                      </a:r>
                      <a:r>
                        <a:rPr lang="en-US" sz="1200" dirty="0"/>
                        <a:t> Nagar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All notified clusters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82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Un-Planned Or Pre-DDA Markets / Industrial Site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Planned Commercial &amp; Industrial Centers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CBD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Other Planned Areas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Economic Centers </a:t>
                      </a:r>
                    </a:p>
                  </a:txBody>
                  <a:tcPr anchor="ctr">
                    <a:solidFill>
                      <a:srgbClr val="FAC2BB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47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Meharchand</a:t>
                      </a:r>
                      <a:r>
                        <a:rPr lang="en-US" sz="1200" dirty="0"/>
                        <a:t>, Khan Market, Lajpat, </a:t>
                      </a:r>
                      <a:r>
                        <a:rPr lang="en-US" sz="1200" dirty="0" err="1"/>
                        <a:t>Shazadabad</a:t>
                      </a:r>
                      <a:r>
                        <a:rPr lang="en-US" sz="1200" dirty="0"/>
                        <a:t>, Anand </a:t>
                      </a:r>
                      <a:r>
                        <a:rPr lang="en-US" sz="1200" dirty="0" err="1"/>
                        <a:t>Parvat</a:t>
                      </a:r>
                      <a:r>
                        <a:rPr lang="en-US" sz="1200" dirty="0"/>
                        <a:t> 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NFC, GK II M-Block Market, </a:t>
                      </a:r>
                      <a:r>
                        <a:rPr lang="en-US" sz="1200" dirty="0" err="1"/>
                        <a:t>Bawana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Narela</a:t>
                      </a:r>
                      <a:r>
                        <a:rPr lang="en-US" sz="1200" dirty="0"/>
                        <a:t>, Kirti Nagar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CP, Old city, </a:t>
                      </a:r>
                      <a:r>
                        <a:rPr lang="en-US" sz="1200" dirty="0" err="1"/>
                        <a:t>Paharganj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Daryaganj</a:t>
                      </a:r>
                      <a:r>
                        <a:rPr lang="en-US" sz="1200" dirty="0"/>
                        <a:t>, Karol Bagh, </a:t>
                      </a:r>
                      <a:r>
                        <a:rPr lang="en-US" sz="1200" dirty="0" err="1"/>
                        <a:t>Barakhamba</a:t>
                      </a:r>
                      <a:endParaRPr lang="en-US" sz="1200" dirty="0"/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Okhla, Qutub Institutional Area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92901"/>
                  </a:ext>
                </a:extLst>
              </a:tr>
              <a:tr h="327660">
                <a:tc gridSpan="4">
                  <a:txBody>
                    <a:bodyPr/>
                    <a:lstStyle/>
                    <a:p>
                      <a:r>
                        <a:rPr lang="en-US" b="1" dirty="0"/>
                        <a:t>Heritage Districts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Historic/ Cultural Districts </a:t>
                      </a:r>
                    </a:p>
                  </a:txBody>
                  <a:tcPr anchor="ctr">
                    <a:solidFill>
                      <a:srgbClr val="FAC2BB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83496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Culturally Significant Districts </a:t>
                      </a:r>
                    </a:p>
                  </a:txBody>
                  <a:tcPr>
                    <a:solidFill>
                      <a:schemeClr val="bg1">
                        <a:alpha val="8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699259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Health and Education PSP Facilities </a:t>
                      </a:r>
                    </a:p>
                  </a:txBody>
                  <a:tcPr>
                    <a:solidFill>
                      <a:srgbClr val="FAC2BB">
                        <a:alpha val="84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231720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B3BEB3C-312E-8641-88B8-7824AF2305FC}"/>
              </a:ext>
            </a:extLst>
          </p:cNvPr>
          <p:cNvSpPr/>
          <p:nvPr/>
        </p:nvSpPr>
        <p:spPr>
          <a:xfrm>
            <a:off x="5415148" y="0"/>
            <a:ext cx="6776852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Challenge: </a:t>
            </a:r>
            <a:r>
              <a:rPr lang="en-US" sz="2800" spc="300" dirty="0">
                <a:solidFill>
                  <a:schemeClr val="bg1"/>
                </a:solidFill>
              </a:rPr>
              <a:t>The Existing Built Fabric</a:t>
            </a:r>
          </a:p>
        </p:txBody>
      </p:sp>
    </p:spTree>
    <p:extLst>
      <p:ext uri="{BB962C8B-B14F-4D97-AF65-F5344CB8AC3E}">
        <p14:creationId xmlns:p14="http://schemas.microsoft.com/office/powerpoint/2010/main" val="286201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838A0B-1B1A-2C45-B196-FAD5F1D1EEFE}"/>
              </a:ext>
            </a:extLst>
          </p:cNvPr>
          <p:cNvSpPr/>
          <p:nvPr/>
        </p:nvSpPr>
        <p:spPr>
          <a:xfrm>
            <a:off x="247645" y="2317909"/>
            <a:ext cx="2263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FLEXIBLE &amp; NUANCED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47FB19-D5E2-834E-A19B-8406DF2C0729}"/>
              </a:ext>
            </a:extLst>
          </p:cNvPr>
          <p:cNvSpPr/>
          <p:nvPr/>
        </p:nvSpPr>
        <p:spPr>
          <a:xfrm>
            <a:off x="247645" y="2884794"/>
            <a:ext cx="2730329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raphik" panose="020B0503030202060203" pitchFamily="34" charset="77"/>
              </a:rPr>
              <a:t>‘Regeneration’ not ‘Redevelopment’ – wider definition including retrofit, reconstruct and partial/full redevelop</a:t>
            </a:r>
          </a:p>
          <a:p>
            <a:pPr>
              <a:spcBef>
                <a:spcPts val="15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raphik" panose="020B0503030202060203" pitchFamily="34" charset="77"/>
              </a:rPr>
              <a:t>Type-wise strategies for area improvement, regeneration plans and schemes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44397-1B7F-B740-95A3-4D46CA8DCCB5}"/>
              </a:ext>
            </a:extLst>
          </p:cNvPr>
          <p:cNvSpPr/>
          <p:nvPr/>
        </p:nvSpPr>
        <p:spPr>
          <a:xfrm>
            <a:off x="271619" y="156555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IN" sz="4800" i="1" dirty="0">
                <a:solidFill>
                  <a:srgbClr val="2D838C"/>
                </a:solidFill>
                <a:latin typeface="Graphik" panose="020B0503030202060203" pitchFamily="34" charset="77"/>
                <a:cs typeface="Arial" panose="020B0604020202020204" pitchFamily="34" charset="0"/>
              </a:rPr>
              <a:t>1</a:t>
            </a:r>
            <a:endParaRPr lang="en-US" sz="4800" i="1" dirty="0">
              <a:solidFill>
                <a:srgbClr val="2D838C"/>
              </a:solidFill>
              <a:latin typeface="Graphik" panose="020B0503030202060203" pitchFamily="34" charset="77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2431E8-3AD3-1E4E-8E50-5E8798393D74}"/>
              </a:ext>
            </a:extLst>
          </p:cNvPr>
          <p:cNvCxnSpPr>
            <a:cxnSpLocks/>
          </p:cNvCxnSpPr>
          <p:nvPr/>
        </p:nvCxnSpPr>
        <p:spPr>
          <a:xfrm>
            <a:off x="2842054" y="1294410"/>
            <a:ext cx="0" cy="4572000"/>
          </a:xfrm>
          <a:prstGeom prst="line">
            <a:avLst/>
          </a:prstGeom>
          <a:ln w="38100">
            <a:solidFill>
              <a:srgbClr val="2D83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826FF97-AF01-E84B-9257-BCDCE5B1B8B0}"/>
              </a:ext>
            </a:extLst>
          </p:cNvPr>
          <p:cNvGrpSpPr/>
          <p:nvPr/>
        </p:nvGrpSpPr>
        <p:grpSpPr>
          <a:xfrm>
            <a:off x="9109523" y="2293537"/>
            <a:ext cx="2730329" cy="2998906"/>
            <a:chOff x="3001948" y="2301413"/>
            <a:chExt cx="2730329" cy="299890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5EE64A-9007-5C47-98C6-74AD18392941}"/>
                </a:ext>
              </a:extLst>
            </p:cNvPr>
            <p:cNvSpPr/>
            <p:nvPr/>
          </p:nvSpPr>
          <p:spPr>
            <a:xfrm>
              <a:off x="3005843" y="2301413"/>
              <a:ext cx="1209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STRATEGIC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FBB55E-616E-D443-8947-F77D85153708}"/>
                </a:ext>
              </a:extLst>
            </p:cNvPr>
            <p:cNvSpPr/>
            <p:nvPr/>
          </p:nvSpPr>
          <p:spPr>
            <a:xfrm>
              <a:off x="3001948" y="2853495"/>
              <a:ext cx="2730329" cy="2446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500"/>
                </a:spcBef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raphik" panose="020B0503030202060203" pitchFamily="34" charset="77"/>
                </a:rPr>
                <a:t>No point in spreading the Regeneration incentives across the city 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raphik" panose="020B0503030202060203" pitchFamily="34" charset="77"/>
              </a:endParaRPr>
            </a:p>
            <a:p>
              <a:pPr>
                <a:spcBef>
                  <a:spcPts val="1500"/>
                </a:spcBef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raphik" panose="020B0503030202060203" pitchFamily="34" charset="77"/>
                </a:rPr>
                <a:t>Prioritize target areas like very old neighborhoods, strategic areas</a:t>
              </a:r>
            </a:p>
            <a:p>
              <a:pPr>
                <a:spcBef>
                  <a:spcPts val="1500"/>
                </a:spcBef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raphik" panose="020B0503030202060203" pitchFamily="34" charset="77"/>
                </a:rPr>
                <a:t>Use Regeneration as a way to rejuvenate economic hubs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B0728-0654-6340-ACC9-4C3DA1B26CAF}"/>
              </a:ext>
            </a:extLst>
          </p:cNvPr>
          <p:cNvSpPr/>
          <p:nvPr/>
        </p:nvSpPr>
        <p:spPr>
          <a:xfrm>
            <a:off x="2982865" y="150615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IN" sz="4800" i="1" dirty="0">
                <a:solidFill>
                  <a:srgbClr val="2D838C"/>
                </a:solidFill>
                <a:latin typeface="Graphik" panose="020B0503030202060203" pitchFamily="34" charset="77"/>
                <a:cs typeface="Arial" panose="020B0604020202020204" pitchFamily="34" charset="0"/>
              </a:rPr>
              <a:t>2</a:t>
            </a:r>
            <a:endParaRPr lang="en-US" sz="4800" i="1" dirty="0">
              <a:solidFill>
                <a:srgbClr val="2D838C"/>
              </a:solidFill>
              <a:latin typeface="Graphik" panose="020B0503030202060203" pitchFamily="34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2B9DF1-EA88-A34F-865C-6EECFB6931B6}"/>
              </a:ext>
            </a:extLst>
          </p:cNvPr>
          <p:cNvSpPr/>
          <p:nvPr/>
        </p:nvSpPr>
        <p:spPr>
          <a:xfrm>
            <a:off x="6189053" y="2294159"/>
            <a:ext cx="2469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INTEGRATED PLANNING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4375FE-D4D7-5449-89F4-D50F708EBD29}"/>
              </a:ext>
            </a:extLst>
          </p:cNvPr>
          <p:cNvSpPr/>
          <p:nvPr/>
        </p:nvSpPr>
        <p:spPr>
          <a:xfrm>
            <a:off x="6189053" y="2861044"/>
            <a:ext cx="2730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raphik" panose="020B0503030202060203" pitchFamily="34" charset="77"/>
              </a:rPr>
              <a:t>amalgamation and reconstitution of plots to achieve better integrated planning, creation of well-proportioned open spaces, improvement of road networks and incorporation of site level sustainability features.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010BF5-DC73-6749-BE99-314F7C9252C1}"/>
              </a:ext>
            </a:extLst>
          </p:cNvPr>
          <p:cNvSpPr/>
          <p:nvPr/>
        </p:nvSpPr>
        <p:spPr>
          <a:xfrm>
            <a:off x="6213027" y="154180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IN" sz="4800" i="1" dirty="0">
                <a:solidFill>
                  <a:srgbClr val="2D838C"/>
                </a:solidFill>
                <a:latin typeface="Graphik" panose="020B0503030202060203" pitchFamily="34" charset="77"/>
                <a:cs typeface="Arial" panose="020B0604020202020204" pitchFamily="34" charset="0"/>
              </a:rPr>
              <a:t>3</a:t>
            </a:r>
            <a:endParaRPr lang="en-US" sz="4800" i="1" dirty="0">
              <a:solidFill>
                <a:srgbClr val="2D838C"/>
              </a:solidFill>
              <a:latin typeface="Graphik" panose="020B0503030202060203" pitchFamily="34" charset="77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030A57-CBAE-5E41-9EBB-4BA75F320693}"/>
              </a:ext>
            </a:extLst>
          </p:cNvPr>
          <p:cNvCxnSpPr>
            <a:cxnSpLocks/>
          </p:cNvCxnSpPr>
          <p:nvPr/>
        </p:nvCxnSpPr>
        <p:spPr>
          <a:xfrm>
            <a:off x="5998911" y="1294410"/>
            <a:ext cx="0" cy="4488873"/>
          </a:xfrm>
          <a:prstGeom prst="line">
            <a:avLst/>
          </a:prstGeom>
          <a:ln w="38100">
            <a:solidFill>
              <a:srgbClr val="2D83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20C85A6-8AF5-FC4B-A6E8-89BBC5794101}"/>
              </a:ext>
            </a:extLst>
          </p:cNvPr>
          <p:cNvGrpSpPr/>
          <p:nvPr/>
        </p:nvGrpSpPr>
        <p:grpSpPr>
          <a:xfrm>
            <a:off x="3173511" y="2337152"/>
            <a:ext cx="2730329" cy="2382767"/>
            <a:chOff x="9109524" y="2317909"/>
            <a:chExt cx="2730329" cy="23827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0ABD10-9212-5B44-A482-69B164FB6E61}"/>
                </a:ext>
              </a:extLst>
            </p:cNvPr>
            <p:cNvSpPr/>
            <p:nvPr/>
          </p:nvSpPr>
          <p:spPr>
            <a:xfrm>
              <a:off x="9109524" y="2317909"/>
              <a:ext cx="19380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OUTCOME LINKED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814CC6-4ECC-AE43-8978-7BC485C1DDC1}"/>
                </a:ext>
              </a:extLst>
            </p:cNvPr>
            <p:cNvSpPr/>
            <p:nvPr/>
          </p:nvSpPr>
          <p:spPr>
            <a:xfrm>
              <a:off x="9109524" y="2884794"/>
              <a:ext cx="273032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500"/>
                </a:spcBef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raphik" panose="020B0503030202060203" pitchFamily="34" charset="77"/>
                </a:rPr>
                <a:t>incentives such as FAR or relaxed norms/ charges on the condition that the project will fulfill linked to public purpose such as creation of new public spaces and parks, sustainable development etc..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2853486-31CC-C348-95EA-59B97E93673B}"/>
              </a:ext>
            </a:extLst>
          </p:cNvPr>
          <p:cNvSpPr/>
          <p:nvPr/>
        </p:nvSpPr>
        <p:spPr>
          <a:xfrm>
            <a:off x="9133498" y="156555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IN" sz="4800" i="1" dirty="0">
                <a:solidFill>
                  <a:srgbClr val="2D838C"/>
                </a:solidFill>
                <a:latin typeface="Graphik" panose="020B0503030202060203" pitchFamily="34" charset="77"/>
                <a:cs typeface="Arial" panose="020B0604020202020204" pitchFamily="34" charset="0"/>
              </a:rPr>
              <a:t>4</a:t>
            </a:r>
            <a:endParaRPr lang="en-US" sz="4800" i="1" dirty="0">
              <a:solidFill>
                <a:srgbClr val="2D838C"/>
              </a:solidFill>
              <a:latin typeface="Graphik" panose="020B0503030202060203" pitchFamily="34" charset="77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95557B-8241-6944-8832-03FB733484BA}"/>
              </a:ext>
            </a:extLst>
          </p:cNvPr>
          <p:cNvCxnSpPr>
            <a:cxnSpLocks/>
          </p:cNvCxnSpPr>
          <p:nvPr/>
        </p:nvCxnSpPr>
        <p:spPr>
          <a:xfrm>
            <a:off x="8919382" y="1318160"/>
            <a:ext cx="0" cy="4488873"/>
          </a:xfrm>
          <a:prstGeom prst="line">
            <a:avLst/>
          </a:prstGeom>
          <a:ln w="38100">
            <a:solidFill>
              <a:srgbClr val="2D83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BCA4BDF-2BE6-A14E-815C-F88FC7DEBEB4}"/>
              </a:ext>
            </a:extLst>
          </p:cNvPr>
          <p:cNvSpPr/>
          <p:nvPr/>
        </p:nvSpPr>
        <p:spPr>
          <a:xfrm>
            <a:off x="5415148" y="0"/>
            <a:ext cx="6776852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Regeneration: </a:t>
            </a:r>
            <a:r>
              <a:rPr lang="en-US" sz="2800" spc="300" dirty="0">
                <a:solidFill>
                  <a:schemeClr val="bg1"/>
                </a:solidFill>
              </a:rPr>
              <a:t>Key Highlights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F77413-9F1E-3440-BDAA-2DEB1DE56D4F}"/>
              </a:ext>
            </a:extLst>
          </p:cNvPr>
          <p:cNvSpPr txBox="1"/>
          <p:nvPr/>
        </p:nvSpPr>
        <p:spPr>
          <a:xfrm>
            <a:off x="707032" y="6000576"/>
            <a:ext cx="1113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SCALE OF PROJECTS – LOCAL PARTICIPATION AND URBAN DESIGN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D88C0E-AF92-FE43-82B8-E7637303C819}"/>
              </a:ext>
            </a:extLst>
          </p:cNvPr>
          <p:cNvSpPr/>
          <p:nvPr/>
        </p:nvSpPr>
        <p:spPr>
          <a:xfrm>
            <a:off x="247645" y="5686899"/>
            <a:ext cx="545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IN" sz="4800" i="1" dirty="0">
                <a:solidFill>
                  <a:srgbClr val="2D838C"/>
                </a:solidFill>
                <a:latin typeface="Graphik" panose="020B0503030202060203" pitchFamily="34" charset="77"/>
                <a:cs typeface="Arial" panose="020B0604020202020204" pitchFamily="34" charset="0"/>
              </a:rPr>
              <a:t>5</a:t>
            </a:r>
            <a:endParaRPr lang="en-US" sz="4800" i="1" dirty="0">
              <a:solidFill>
                <a:srgbClr val="2D838C"/>
              </a:solidFill>
              <a:latin typeface="Graphik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956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833BFF-ED1F-2D4B-A94B-8BA7ABAFFB78}"/>
              </a:ext>
            </a:extLst>
          </p:cNvPr>
          <p:cNvGrpSpPr/>
          <p:nvPr/>
        </p:nvGrpSpPr>
        <p:grpSpPr>
          <a:xfrm>
            <a:off x="89615" y="653248"/>
            <a:ext cx="12023966" cy="6139587"/>
            <a:chOff x="-100385" y="510748"/>
            <a:chExt cx="12023966" cy="61395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07D203-8AB7-DE4B-90C3-8586492D6344}"/>
                </a:ext>
              </a:extLst>
            </p:cNvPr>
            <p:cNvSpPr txBox="1"/>
            <p:nvPr/>
          </p:nvSpPr>
          <p:spPr>
            <a:xfrm>
              <a:off x="4137846" y="510748"/>
              <a:ext cx="335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cs typeface="Arial" panose="020B0604020202020204" pitchFamily="34" charset="0"/>
                </a:rPr>
                <a:t>OVERALL FAR LOGIC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B8871B-47AC-B540-AE07-370FE1F39E56}"/>
                </a:ext>
              </a:extLst>
            </p:cNvPr>
            <p:cNvSpPr/>
            <p:nvPr/>
          </p:nvSpPr>
          <p:spPr>
            <a:xfrm>
              <a:off x="1" y="4201294"/>
              <a:ext cx="3147910" cy="1458097"/>
            </a:xfrm>
            <a:prstGeom prst="rect">
              <a:avLst/>
            </a:prstGeom>
            <a:solidFill>
              <a:srgbClr val="152849">
                <a:alpha val="43137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EC40A6-D0FF-094B-83D6-777D61EF43A1}"/>
                </a:ext>
              </a:extLst>
            </p:cNvPr>
            <p:cNvSpPr/>
            <p:nvPr/>
          </p:nvSpPr>
          <p:spPr>
            <a:xfrm>
              <a:off x="6043684" y="3379571"/>
              <a:ext cx="1770846" cy="2279820"/>
            </a:xfrm>
            <a:prstGeom prst="rect">
              <a:avLst/>
            </a:prstGeom>
            <a:solidFill>
              <a:srgbClr val="152849">
                <a:alpha val="43137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7A2E90-BEAC-0348-958F-8063C0A3B77C}"/>
                </a:ext>
              </a:extLst>
            </p:cNvPr>
            <p:cNvSpPr/>
            <p:nvPr/>
          </p:nvSpPr>
          <p:spPr>
            <a:xfrm>
              <a:off x="8436303" y="2965619"/>
              <a:ext cx="996777" cy="2693771"/>
            </a:xfrm>
            <a:prstGeom prst="rect">
              <a:avLst/>
            </a:prstGeom>
            <a:solidFill>
              <a:srgbClr val="152849">
                <a:alpha val="43137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F34360-8A94-704A-8A11-8FE61EDB323D}"/>
                </a:ext>
              </a:extLst>
            </p:cNvPr>
            <p:cNvSpPr/>
            <p:nvPr/>
          </p:nvSpPr>
          <p:spPr>
            <a:xfrm>
              <a:off x="10543688" y="2384852"/>
              <a:ext cx="255373" cy="3274538"/>
            </a:xfrm>
            <a:prstGeom prst="rect">
              <a:avLst/>
            </a:prstGeom>
            <a:solidFill>
              <a:srgbClr val="152849">
                <a:alpha val="43137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956E34-9FD6-B847-A7C9-51A7918FA24D}"/>
                </a:ext>
              </a:extLst>
            </p:cNvPr>
            <p:cNvSpPr txBox="1"/>
            <p:nvPr/>
          </p:nvSpPr>
          <p:spPr>
            <a:xfrm>
              <a:off x="362993" y="3793523"/>
              <a:ext cx="2421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MPD permissible FAR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EC026B-9D9F-1C41-84F5-6BB810B09923}"/>
                </a:ext>
              </a:extLst>
            </p:cNvPr>
            <p:cNvSpPr txBox="1"/>
            <p:nvPr/>
          </p:nvSpPr>
          <p:spPr>
            <a:xfrm>
              <a:off x="6025042" y="2210481"/>
              <a:ext cx="20120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1.35 - 1.5X MPD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Age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Amalgamation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SUS factor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DA7CB5-33AB-EB48-BB91-8B97DD20F986}"/>
                </a:ext>
              </a:extLst>
            </p:cNvPr>
            <p:cNvSpPr txBox="1"/>
            <p:nvPr/>
          </p:nvSpPr>
          <p:spPr>
            <a:xfrm>
              <a:off x="-100385" y="5714307"/>
              <a:ext cx="3348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Plot reconstructions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5AEBDE-A513-5E4E-8266-11CB0301DE01}"/>
                </a:ext>
              </a:extLst>
            </p:cNvPr>
            <p:cNvSpPr txBox="1"/>
            <p:nvPr/>
          </p:nvSpPr>
          <p:spPr>
            <a:xfrm>
              <a:off x="6025042" y="5714307"/>
              <a:ext cx="1770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Regeneration of </a:t>
              </a:r>
            </a:p>
            <a:p>
              <a:pPr algn="ctr"/>
              <a:r>
                <a:rPr lang="en-US" dirty="0"/>
                <a:t>old areas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8CE023-FD97-D142-81B3-1F02AC9AA01C}"/>
                </a:ext>
              </a:extLst>
            </p:cNvPr>
            <p:cNvSpPr txBox="1"/>
            <p:nvPr/>
          </p:nvSpPr>
          <p:spPr>
            <a:xfrm>
              <a:off x="8436302" y="5714306"/>
              <a:ext cx="996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BPD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EC80A2-80F1-264D-A725-BBF4D2C13D5E}"/>
                </a:ext>
              </a:extLst>
            </p:cNvPr>
            <p:cNvSpPr txBox="1"/>
            <p:nvPr/>
          </p:nvSpPr>
          <p:spPr>
            <a:xfrm>
              <a:off x="10172985" y="5714306"/>
              <a:ext cx="996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TOD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2F25F7-60D9-0746-8DCC-74B1E47F8126}"/>
                </a:ext>
              </a:extLst>
            </p:cNvPr>
            <p:cNvSpPr txBox="1"/>
            <p:nvPr/>
          </p:nvSpPr>
          <p:spPr>
            <a:xfrm>
              <a:off x="7995575" y="1512267"/>
              <a:ext cx="187823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1.55 - 1.8X MPD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Amalgamation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SUS factor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Promotion of specific use/ activity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3FB6F3-EE53-3A46-BD8C-C8A431EF4359}"/>
                </a:ext>
              </a:extLst>
            </p:cNvPr>
            <p:cNvSpPr txBox="1"/>
            <p:nvPr/>
          </p:nvSpPr>
          <p:spPr>
            <a:xfrm>
              <a:off x="9971157" y="975719"/>
              <a:ext cx="187823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1.5X – 500FAR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Jobs and homes close to transit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Major mix use hubs of the city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AE454B5-68CC-6A4B-9A79-0491C5A86F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343" y="6465669"/>
              <a:ext cx="11380572" cy="0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96BE23-796E-134D-B949-F85F5B9121C6}"/>
                </a:ext>
              </a:extLst>
            </p:cNvPr>
            <p:cNvSpPr txBox="1"/>
            <p:nvPr/>
          </p:nvSpPr>
          <p:spPr>
            <a:xfrm>
              <a:off x="5270154" y="6281003"/>
              <a:ext cx="23292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NUMBER OF SITES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E27AB2F-EC2C-7F44-AD7D-BAA2F0B31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38915" y="877331"/>
              <a:ext cx="0" cy="5588338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E0520F-7418-8840-8631-915FB4F606A8}"/>
                </a:ext>
              </a:extLst>
            </p:cNvPr>
            <p:cNvSpPr txBox="1"/>
            <p:nvPr/>
          </p:nvSpPr>
          <p:spPr>
            <a:xfrm rot="16200000">
              <a:off x="10780924" y="3318131"/>
              <a:ext cx="19159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FAR INCENTIVES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F70373-C302-2A46-A417-402CD59FEB62}"/>
                </a:ext>
              </a:extLst>
            </p:cNvPr>
            <p:cNvSpPr/>
            <p:nvPr/>
          </p:nvSpPr>
          <p:spPr>
            <a:xfrm>
              <a:off x="3589750" y="3771065"/>
              <a:ext cx="2012094" cy="1888326"/>
            </a:xfrm>
            <a:prstGeom prst="rect">
              <a:avLst/>
            </a:prstGeom>
            <a:solidFill>
              <a:srgbClr val="152849">
                <a:alpha val="43137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62AEA5-6B08-3546-8C60-68CF4D810BCC}"/>
                </a:ext>
              </a:extLst>
            </p:cNvPr>
            <p:cNvSpPr txBox="1"/>
            <p:nvPr/>
          </p:nvSpPr>
          <p:spPr>
            <a:xfrm>
              <a:off x="3675329" y="2826924"/>
              <a:ext cx="20120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1.25 - 1.4X MPD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Amalgamation</a:t>
              </a: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SUS factor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6C36BD-774C-FA48-8154-095EEF724299}"/>
                </a:ext>
              </a:extLst>
            </p:cNvPr>
            <p:cNvSpPr txBox="1"/>
            <p:nvPr/>
          </p:nvSpPr>
          <p:spPr>
            <a:xfrm>
              <a:off x="3138549" y="5714307"/>
              <a:ext cx="2767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General regeneration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BFCD74D-1E30-5E47-BEBA-84E57B2599AC}"/>
              </a:ext>
            </a:extLst>
          </p:cNvPr>
          <p:cNvSpPr/>
          <p:nvPr/>
        </p:nvSpPr>
        <p:spPr>
          <a:xfrm>
            <a:off x="250176" y="665743"/>
            <a:ext cx="3864578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1600" dirty="0">
                <a:latin typeface="Graphik" panose="020B0503030202060203" pitchFamily="34" charset="77"/>
              </a:rPr>
              <a:t>Link FAR and other incentives to: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raphik" panose="020B0503030202060203" pitchFamily="34" charset="77"/>
              </a:rPr>
              <a:t>age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raphik" panose="020B0503030202060203" pitchFamily="34" charset="77"/>
              </a:rPr>
              <a:t>public outcomes like public space, greening initiatives, decentralized infrastructure, etc. 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raphik" panose="020B0503030202060203" pitchFamily="34" charset="77"/>
              </a:rPr>
              <a:t>desired economic, cultural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5D1E06-1E16-824B-A50E-CE1B7FA328B3}"/>
              </a:ext>
            </a:extLst>
          </p:cNvPr>
          <p:cNvSpPr/>
          <p:nvPr/>
        </p:nvSpPr>
        <p:spPr>
          <a:xfrm>
            <a:off x="7065818" y="0"/>
            <a:ext cx="5126182" cy="522964"/>
          </a:xfrm>
          <a:prstGeom prst="rect">
            <a:avLst/>
          </a:prstGeom>
          <a:solidFill>
            <a:srgbClr val="2D838C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2. Outcome Linked </a:t>
            </a:r>
            <a:endParaRPr lang="en-US" sz="28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850</Words>
  <Application>Microsoft Macintosh PowerPoint</Application>
  <PresentationFormat>Widescreen</PresentationFormat>
  <Paragraphs>156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Graphik</vt:lpstr>
      <vt:lpstr>Office Theme</vt:lpstr>
      <vt:lpstr>Urban Regeneration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Kanak Tiwari</cp:lastModifiedBy>
  <cp:revision>20</cp:revision>
  <dcterms:created xsi:type="dcterms:W3CDTF">2021-04-05T06:44:10Z</dcterms:created>
  <dcterms:modified xsi:type="dcterms:W3CDTF">2021-04-07T08:14:34Z</dcterms:modified>
</cp:coreProperties>
</file>